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33">
          <p15:clr>
            <a:srgbClr val="A4A3A4"/>
          </p15:clr>
        </p15:guide>
        <p15:guide id="2" pos="3897">
          <p15:clr>
            <a:srgbClr val="A4A3A4"/>
          </p15:clr>
        </p15:guide>
        <p15:guide id="3" pos="4067">
          <p15:clr>
            <a:srgbClr val="A4A3A4"/>
          </p15:clr>
        </p15:guide>
        <p15:guide id="4" orient="horz" pos="1450">
          <p15:clr>
            <a:srgbClr val="A4A3A4"/>
          </p15:clr>
        </p15:guide>
        <p15:guide id="5" pos="2922">
          <p15:clr>
            <a:srgbClr val="A4A3A4"/>
          </p15:clr>
        </p15:guide>
        <p15:guide id="6" pos="305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esvwweVTO9M2u+xUDM2l2kGH9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33" orient="horz"/>
        <p:guide pos="3897"/>
        <p:guide pos="4067"/>
        <p:guide pos="1450" orient="horz"/>
        <p:guide pos="2922"/>
        <p:guide pos="305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4e1c1e85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294e1c1e85f_1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4e1c1e85f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294e1c1e85f_1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4e1c1e85f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294e1c1e85f_1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94e1c1e85f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294e1c1e85f_1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7cca462b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227cca462b5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9446acdbd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29446acdbdd_0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7cca462b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g227cca462b5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e62a37bb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1fe62a37bbb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5d256e22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205d256e22c_1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4a88c0a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294a88c0a7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5d256e22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205d256e22c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5d256e22c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205d256e22c_1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5d256e22c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205d256e22c_1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4a88c0a7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94a88c0a75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олько заголовок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628651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8950" lIns="77900" spcFirstLastPara="1" rIns="77900" wrap="square" tIns="389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/>
          <p:nvPr>
            <p:ph idx="2" type="pic"/>
          </p:nvPr>
        </p:nvSpPr>
        <p:spPr>
          <a:xfrm>
            <a:off x="3887391" y="740570"/>
            <a:ext cx="4629151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4" name="Google Shape;74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628651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 rot="5400000">
            <a:off x="2940249" y="-942379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 rot="5400000">
            <a:off x="5350074" y="1467445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 rot="5400000">
            <a:off x="1349574" y="-447080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285749" y="273845"/>
            <a:ext cx="8606251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285750" y="1377554"/>
            <a:ext cx="8647510" cy="766762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3998251" y="209251"/>
            <a:ext cx="4927500" cy="745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" type="body"/>
          </p:nvPr>
        </p:nvSpPr>
        <p:spPr>
          <a:xfrm>
            <a:off x="3998119" y="1153717"/>
            <a:ext cx="4927998" cy="3240882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0"/>
          <p:cNvSpPr/>
          <p:nvPr>
            <p:ph idx="2" type="pic"/>
          </p:nvPr>
        </p:nvSpPr>
        <p:spPr>
          <a:xfrm>
            <a:off x="184548" y="175500"/>
            <a:ext cx="1687115" cy="1957246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0"/>
          <p:cNvSpPr/>
          <p:nvPr>
            <p:ph idx="3" type="pic"/>
          </p:nvPr>
        </p:nvSpPr>
        <p:spPr>
          <a:xfrm>
            <a:off x="189585" y="2335247"/>
            <a:ext cx="1687115" cy="2463496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0"/>
          <p:cNvSpPr/>
          <p:nvPr>
            <p:ph idx="4" type="pic"/>
          </p:nvPr>
        </p:nvSpPr>
        <p:spPr>
          <a:xfrm>
            <a:off x="2093852" y="411750"/>
            <a:ext cx="1687115" cy="2463496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0"/>
          <p:cNvSpPr/>
          <p:nvPr>
            <p:ph idx="5" type="pic"/>
          </p:nvPr>
        </p:nvSpPr>
        <p:spPr>
          <a:xfrm>
            <a:off x="2093852" y="3071663"/>
            <a:ext cx="1687115" cy="195724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ctrTitle"/>
          </p:nvPr>
        </p:nvSpPr>
        <p:spPr>
          <a:xfrm>
            <a:off x="1143001" y="84177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8950" lIns="77900" spcFirstLastPara="1" rIns="77900" wrap="square" tIns="389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subTitle"/>
          </p:nvPr>
        </p:nvSpPr>
        <p:spPr>
          <a:xfrm>
            <a:off x="1143001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lvl="0" algn="ctr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lvl="4" algn="ctr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lvl="5" algn="ctr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lvl="6" algn="ctr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lvl="7" algn="ctr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lvl="8" algn="ctr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628651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8950" lIns="77900" spcFirstLastPara="1" rIns="77900" wrap="square" tIns="389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1" type="ftr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/>
          <p:nvPr>
            <p:ph type="title"/>
          </p:nvPr>
        </p:nvSpPr>
        <p:spPr>
          <a:xfrm>
            <a:off x="628651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" type="body"/>
          </p:nvPr>
        </p:nvSpPr>
        <p:spPr>
          <a:xfrm>
            <a:off x="6286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2" type="body"/>
          </p:nvPr>
        </p:nvSpPr>
        <p:spPr>
          <a:xfrm>
            <a:off x="4629151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629842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" type="body"/>
          </p:nvPr>
        </p:nvSpPr>
        <p:spPr>
          <a:xfrm>
            <a:off x="629842" y="1260873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8950" lIns="77900" spcFirstLastPara="1" rIns="77900" wrap="square" tIns="389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3pPr>
            <a:lvl4pPr indent="-2286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4pPr>
            <a:lvl5pPr indent="-2286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5pPr>
            <a:lvl6pPr indent="-2286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6pPr>
            <a:lvl7pPr indent="-2286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7pPr>
            <a:lvl8pPr indent="-2286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8pPr>
            <a:lvl9pPr indent="-2286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9pPr>
          </a:lstStyle>
          <a:p/>
        </p:txBody>
      </p:sp>
      <p:sp>
        <p:nvSpPr>
          <p:cNvPr id="53" name="Google Shape;53;p15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3" type="body"/>
          </p:nvPr>
        </p:nvSpPr>
        <p:spPr>
          <a:xfrm>
            <a:off x="4629151" y="1260873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8950" lIns="77900" spcFirstLastPara="1" rIns="77900" wrap="square" tIns="389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3pPr>
            <a:lvl4pPr indent="-2286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4pPr>
            <a:lvl5pPr indent="-2286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5pPr>
            <a:lvl6pPr indent="-2286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6pPr>
            <a:lvl7pPr indent="-2286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7pPr>
            <a:lvl8pPr indent="-2286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8pPr>
            <a:lvl9pPr indent="-2286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9pPr>
          </a:lstStyle>
          <a:p/>
        </p:txBody>
      </p:sp>
      <p:sp>
        <p:nvSpPr>
          <p:cNvPr id="55" name="Google Shape;55;p15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628651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/>
          <p:nvPr/>
        </p:nvSpPr>
        <p:spPr>
          <a:xfrm>
            <a:off x="1" y="4900500"/>
            <a:ext cx="2547000" cy="243000"/>
          </a:xfrm>
          <a:custGeom>
            <a:rect b="b" l="l" r="r" t="t"/>
            <a:pathLst>
              <a:path extrusionOk="0" h="324000" w="3396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628651" y="1626394"/>
            <a:ext cx="7886700" cy="3071812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8950" lIns="77900" spcFirstLastPara="1" rIns="77900" wrap="square" tIns="389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887391" y="740570"/>
            <a:ext cx="4629151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indent="-3810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66" name="Google Shape;66;p17"/>
          <p:cNvSpPr txBox="1"/>
          <p:nvPr>
            <p:ph idx="2" type="body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7" name="Google Shape;67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628651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5" name="Google Shape;15;p8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95500" y="275546"/>
            <a:ext cx="568322" cy="5683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8.png"/><Relationship Id="rId7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18.png"/><Relationship Id="rId7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 rot="10800000">
            <a:off x="0" y="-83251"/>
            <a:ext cx="4186938" cy="5295109"/>
          </a:xfrm>
          <a:custGeom>
            <a:rect b="b" l="l" r="r" t="t"/>
            <a:pathLst>
              <a:path extrusionOk="0" h="6976184" w="7512001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4705"/>
            </a:schemeClr>
          </a:solidFill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Оксана\Desktop\школа в которой хочется учится\КвантУм\Эмблема2.jpg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435" y="259455"/>
            <a:ext cx="748880" cy="101532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https://odin.ru/img/gallery/2020/12/106A5051_s.jpg" id="99" name="Google Shape;9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6769" y="3295963"/>
            <a:ext cx="2309558" cy="1671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data3.proshkolu.ru/content/media/pic/std/2000000/1133000/1132610-0411aa85862588a5.jpg" id="100" name="Google Shape;10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96657" y="3295963"/>
            <a:ext cx="2960171" cy="175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6">
            <a:alphaModFix/>
          </a:blip>
          <a:srcRect b="28796" l="32421" r="34304" t="33162"/>
          <a:stretch/>
        </p:blipFill>
        <p:spPr>
          <a:xfrm>
            <a:off x="3541935" y="160337"/>
            <a:ext cx="2550236" cy="186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 rot="1041021">
            <a:off x="3321935" y="-166703"/>
            <a:ext cx="427194" cy="3316908"/>
          </a:xfrm>
          <a:custGeom>
            <a:rect b="b" l="l" r="r" t="t"/>
            <a:pathLst>
              <a:path extrusionOk="0" h="5400000" w="569591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 rot="1012889">
            <a:off x="3261965" y="1440699"/>
            <a:ext cx="405000" cy="3882663"/>
          </a:xfrm>
          <a:custGeom>
            <a:rect b="b" l="l" r="r" t="t"/>
            <a:pathLst>
              <a:path extrusionOk="0" h="5400000" w="54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7767001" y="2171490"/>
            <a:ext cx="1392420" cy="2972009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905697c0-1f2e-4ef9-8860-7496736dfbba" id="105" name="Google Shape;105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2f650f03-64f7-49b7-8a40-9fbea1e4e266" id="106" name="Google Shape;106;p1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01568" y="160337"/>
            <a:ext cx="2496856" cy="177990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>
            <a:off x="3671375" y="1998575"/>
            <a:ext cx="5443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ru-RU" sz="15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«Организация профильного обучения на уровне среднего общего образования в контексте актуальных нормативно-правовых документов РФ»,</a:t>
            </a:r>
            <a:r>
              <a:rPr b="1" i="0" lang="ru-RU" sz="1800" u="none" cap="none" strike="noStrike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1" i="0" lang="ru-RU" sz="1800" u="none" cap="none" strike="noStrike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900" u="none" cap="none" strike="noStrike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ru-RU" sz="1400" u="none" cap="none" strike="noStrike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заместитель директора Яковенко Оксана Николаевна</a:t>
            </a:r>
            <a:endParaRPr b="1" i="1" sz="1400" u="none" cap="none" strike="noStrike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-1" y="1326073"/>
            <a:ext cx="3407226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МБОУ Школа </a:t>
            </a:r>
            <a:b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“КвантУм”</a:t>
            </a:r>
            <a:endParaRPr b="1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g294e1c1e85f_1_13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g294e1c1e85f_1_13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1" name="Google Shape;211;g294e1c1e85f_1_13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212" name="Google Shape;212;g294e1c1e85f_1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213" name="Google Shape;213;g294e1c1e85f_1_13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g294e1c1e85f_1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498" y="820250"/>
            <a:ext cx="3238402" cy="408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94e1c1e85f_1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7339" y="934375"/>
            <a:ext cx="3419036" cy="394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94e1c1e85f_1_13"/>
          <p:cNvSpPr/>
          <p:nvPr/>
        </p:nvSpPr>
        <p:spPr>
          <a:xfrm>
            <a:off x="3643501" y="627028"/>
            <a:ext cx="232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УП-23/25</a:t>
            </a:r>
            <a:endParaRPr b="1" i="0" sz="40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Google Shape;221;g294e1c1e85f_1_24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" name="Google Shape;222;g294e1c1e85f_1_24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3" name="Google Shape;223;g294e1c1e85f_1_24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224" name="Google Shape;224;g294e1c1e85f_1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225" name="Google Shape;225;g294e1c1e85f_1_24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g294e1c1e85f_1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827650"/>
            <a:ext cx="3445981" cy="404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94e1c1e85f_1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9801" y="865350"/>
            <a:ext cx="3353199" cy="404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94e1c1e85f_1_24"/>
          <p:cNvSpPr/>
          <p:nvPr/>
        </p:nvSpPr>
        <p:spPr>
          <a:xfrm>
            <a:off x="3795901" y="627028"/>
            <a:ext cx="232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УП-23/25</a:t>
            </a:r>
            <a:endParaRPr b="1" i="0" sz="40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g294e1c1e85f_1_41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4" name="Google Shape;234;g294e1c1e85f_1_41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5" name="Google Shape;235;g294e1c1e85f_1_41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236" name="Google Shape;236;g294e1c1e85f_1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237" name="Google Shape;237;g294e1c1e85f_1_41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8" name="Google Shape;238;g294e1c1e85f_1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9101" y="941550"/>
            <a:ext cx="6449098" cy="386033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94e1c1e85f_1_41"/>
          <p:cNvSpPr/>
          <p:nvPr/>
        </p:nvSpPr>
        <p:spPr>
          <a:xfrm>
            <a:off x="62101" y="1236628"/>
            <a:ext cx="232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УП-23/25</a:t>
            </a:r>
            <a:endParaRPr b="1" i="0" sz="40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Google Shape;244;g294e1c1e85f_1_53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g294e1c1e85f_1_53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" name="Google Shape;246;g294e1c1e85f_1_53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247" name="Google Shape;247;g294e1c1e85f_1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248" name="Google Shape;248;g294e1c1e85f_1_53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g294e1c1e85f_1_53"/>
          <p:cNvSpPr/>
          <p:nvPr/>
        </p:nvSpPr>
        <p:spPr>
          <a:xfrm>
            <a:off x="3032001" y="863603"/>
            <a:ext cx="232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УП-23/25</a:t>
            </a:r>
            <a:endParaRPr b="1" i="0" sz="40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294e1c1e85f_1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24003"/>
            <a:ext cx="8791575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g227cca462b5_0_14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g227cca462b5_0_14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7" name="Google Shape;257;g227cca462b5_0_14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258" name="Google Shape;258;g227cca462b5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259" name="Google Shape;259;g227cca462b5_0_14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g227cca462b5_0_14"/>
          <p:cNvSpPr txBox="1"/>
          <p:nvPr/>
        </p:nvSpPr>
        <p:spPr>
          <a:xfrm>
            <a:off x="152400" y="1447800"/>
            <a:ext cx="3010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КОНЦЕПЦИЯ сопровождения профессионального самоопределения обучающихся в Московской области в организациях, осуществляющих образовательную деятельность по основным общеобразовательным программам, в Московской области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от 05.02.2020 № Р-77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>
                <a:latin typeface="Times New Roman"/>
                <a:ea typeface="Times New Roman"/>
                <a:cs typeface="Times New Roman"/>
                <a:sym typeface="Times New Roman"/>
              </a:rPr>
              <a:t>Распоряжение Министерства образования Московской области от 05.02.2020 № Р-77 “О внесении изменений…”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g227cca462b5_0_14"/>
          <p:cNvSpPr txBox="1"/>
          <p:nvPr/>
        </p:nvSpPr>
        <p:spPr>
          <a:xfrm>
            <a:off x="3458700" y="1005850"/>
            <a:ext cx="53148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>
                <a:latin typeface="Times New Roman"/>
                <a:ea typeface="Times New Roman"/>
                <a:cs typeface="Times New Roman"/>
                <a:sym typeface="Times New Roman"/>
              </a:rPr>
              <a:t>"Приоритетной целью профориентационной работы в Московской области является эффективная подготовка обучающихся к самостоятельному, ответственному и осознанному профессионально-образовательному выбору и построению своей дальнейшей карьерной траектории с учётом неопределенности и динамичности современного мира труда и профессий, особенностей рынка труда в стране и регионе”.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g227cca462b5_0_14"/>
          <p:cNvSpPr/>
          <p:nvPr/>
        </p:nvSpPr>
        <p:spPr>
          <a:xfrm>
            <a:off x="3654900" y="2859875"/>
            <a:ext cx="2052000" cy="544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ТРЕК 1 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g227cca462b5_0_14"/>
          <p:cNvSpPr/>
          <p:nvPr/>
        </p:nvSpPr>
        <p:spPr>
          <a:xfrm>
            <a:off x="4645500" y="3469475"/>
            <a:ext cx="2052000" cy="544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1C45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ТРЕК 2 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g227cca462b5_0_14"/>
          <p:cNvSpPr/>
          <p:nvPr/>
        </p:nvSpPr>
        <p:spPr>
          <a:xfrm>
            <a:off x="5712300" y="4079075"/>
            <a:ext cx="2052000" cy="544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ТРЕК 3 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g227cca462b5_0_14"/>
          <p:cNvSpPr txBox="1"/>
          <p:nvPr/>
        </p:nvSpPr>
        <p:spPr>
          <a:xfrm>
            <a:off x="5811950" y="2935775"/>
            <a:ext cx="14166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>
                <a:latin typeface="Times New Roman"/>
                <a:ea typeface="Times New Roman"/>
                <a:cs typeface="Times New Roman"/>
                <a:sym typeface="Times New Roman"/>
              </a:rPr>
              <a:t>Уровень ООО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g227cca462b5_0_14"/>
          <p:cNvSpPr txBox="1"/>
          <p:nvPr/>
        </p:nvSpPr>
        <p:spPr>
          <a:xfrm>
            <a:off x="6726350" y="3545375"/>
            <a:ext cx="14166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>
                <a:latin typeface="Times New Roman"/>
                <a:ea typeface="Times New Roman"/>
                <a:cs typeface="Times New Roman"/>
                <a:sym typeface="Times New Roman"/>
              </a:rPr>
              <a:t>Уровень СОО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g227cca462b5_0_14"/>
          <p:cNvSpPr txBox="1"/>
          <p:nvPr/>
        </p:nvSpPr>
        <p:spPr>
          <a:xfrm>
            <a:off x="7793150" y="4154975"/>
            <a:ext cx="14166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>
                <a:latin typeface="Times New Roman"/>
                <a:ea typeface="Times New Roman"/>
                <a:cs typeface="Times New Roman"/>
                <a:sym typeface="Times New Roman"/>
              </a:rPr>
              <a:t>Уровень СПО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2" name="Google Shape;272;p2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2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4" name="Google Shape;274;p2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275" name="Google Shape;2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276" name="Google Shape;276;p2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2"/>
          <p:cNvSpPr/>
          <p:nvPr/>
        </p:nvSpPr>
        <p:spPr>
          <a:xfrm>
            <a:off x="972150" y="814325"/>
            <a:ext cx="8020500" cy="416100"/>
          </a:xfrm>
          <a:prstGeom prst="roundRect">
            <a:avLst>
              <a:gd fmla="val 16667" name="adj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Образовательные организации Московской области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2"/>
          <p:cNvSpPr/>
          <p:nvPr/>
        </p:nvSpPr>
        <p:spPr>
          <a:xfrm rot="5400000">
            <a:off x="911450" y="1426800"/>
            <a:ext cx="608400" cy="31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"/>
          <p:cNvSpPr/>
          <p:nvPr/>
        </p:nvSpPr>
        <p:spPr>
          <a:xfrm rot="5400000">
            <a:off x="1903100" y="2035350"/>
            <a:ext cx="1520700" cy="31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"/>
          <p:cNvSpPr/>
          <p:nvPr/>
        </p:nvSpPr>
        <p:spPr>
          <a:xfrm rot="5400000">
            <a:off x="4931150" y="1902900"/>
            <a:ext cx="1560600" cy="31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"/>
          <p:cNvSpPr/>
          <p:nvPr/>
        </p:nvSpPr>
        <p:spPr>
          <a:xfrm rot="5400000">
            <a:off x="7894850" y="1911000"/>
            <a:ext cx="1576800" cy="31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"/>
          <p:cNvSpPr/>
          <p:nvPr/>
        </p:nvSpPr>
        <p:spPr>
          <a:xfrm rot="5400000">
            <a:off x="6778850" y="1426800"/>
            <a:ext cx="608400" cy="31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"/>
          <p:cNvSpPr/>
          <p:nvPr/>
        </p:nvSpPr>
        <p:spPr>
          <a:xfrm rot="5400000">
            <a:off x="3883250" y="1426800"/>
            <a:ext cx="608400" cy="31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"/>
          <p:cNvSpPr/>
          <p:nvPr/>
        </p:nvSpPr>
        <p:spPr>
          <a:xfrm>
            <a:off x="305050" y="1930750"/>
            <a:ext cx="1817100" cy="15207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создают условия для сопровождения профессионального самоопределения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"/>
          <p:cNvSpPr/>
          <p:nvPr/>
        </p:nvSpPr>
        <p:spPr>
          <a:xfrm>
            <a:off x="3276850" y="1930750"/>
            <a:ext cx="1817100" cy="14487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обеспечивают освоение сетевых практикоориентиро-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ванных программ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2"/>
          <p:cNvSpPr/>
          <p:nvPr/>
        </p:nvSpPr>
        <p:spPr>
          <a:xfrm>
            <a:off x="6268475" y="1930750"/>
            <a:ext cx="1873500" cy="14487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проводят профориентационные мероприятия для обучающихся и родителей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1752850" y="3378550"/>
            <a:ext cx="1817100" cy="15207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включают в образовательную программу раздела по профориентации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2"/>
          <p:cNvSpPr/>
          <p:nvPr/>
        </p:nvSpPr>
        <p:spPr>
          <a:xfrm>
            <a:off x="4579300" y="3378550"/>
            <a:ext cx="1962600" cy="15207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обеспечивают профориентационное содержание учебных предметов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"/>
          <p:cNvSpPr/>
          <p:nvPr/>
        </p:nvSpPr>
        <p:spPr>
          <a:xfrm>
            <a:off x="7259050" y="3378550"/>
            <a:ext cx="1873500" cy="15207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разрабатывают и реализуют программы молодежного предпринимательства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" name="Google Shape;294;g29446acdbdd_0_81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5" name="Google Shape;295;g29446acdbdd_0_81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6" name="Google Shape;296;g29446acdbdd_0_81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297" name="Google Shape;297;g29446acdbdd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298" name="Google Shape;298;g29446acdbdd_0_81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g29446acdbdd_0_81"/>
          <p:cNvSpPr/>
          <p:nvPr/>
        </p:nvSpPr>
        <p:spPr>
          <a:xfrm>
            <a:off x="717300" y="1100550"/>
            <a:ext cx="1782300" cy="3129900"/>
          </a:xfrm>
          <a:prstGeom prst="roundRect">
            <a:avLst>
              <a:gd fmla="val 16667" name="adj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Показатели эффективности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 по сопровождению проф. самоопределения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  </a:t>
            </a:r>
            <a:r>
              <a:rPr b="1"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Московской области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Трек 2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g29446acdbdd_0_81"/>
          <p:cNvSpPr/>
          <p:nvPr/>
        </p:nvSpPr>
        <p:spPr>
          <a:xfrm flipH="1">
            <a:off x="2746375" y="862025"/>
            <a:ext cx="6163200" cy="504300"/>
          </a:xfrm>
          <a:prstGeom prst="homePlate">
            <a:avLst>
              <a:gd fmla="val 50000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Доля обучающихся 10-11-х классов, прошедших профессиональную диагностику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g29446acdbdd_0_81"/>
          <p:cNvSpPr/>
          <p:nvPr/>
        </p:nvSpPr>
        <p:spPr>
          <a:xfrm flipH="1">
            <a:off x="2746375" y="1471625"/>
            <a:ext cx="6163200" cy="504300"/>
          </a:xfrm>
          <a:prstGeom prst="homePlate">
            <a:avLst>
              <a:gd fmla="val 50000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Доля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учащихся 10-х классов, обучающихся по профилю, соответствующему выявленным в ходе диагностики профессиональным предпочтениям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g29446acdbdd_0_81"/>
          <p:cNvSpPr/>
          <p:nvPr/>
        </p:nvSpPr>
        <p:spPr>
          <a:xfrm flipH="1">
            <a:off x="2746375" y="2081225"/>
            <a:ext cx="6163200" cy="633900"/>
          </a:xfrm>
          <a:prstGeom prst="homePlate">
            <a:avLst>
              <a:gd fmla="val 50000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доля обучающихся 10-11-х классов, прошедших профессиональные пробы в организациях среднего профессионального, высшего образования и на производстве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29446acdbdd_0_81"/>
          <p:cNvSpPr/>
          <p:nvPr/>
        </p:nvSpPr>
        <p:spPr>
          <a:xfrm flipH="1">
            <a:off x="2818375" y="2843225"/>
            <a:ext cx="6091200" cy="504300"/>
          </a:xfrm>
          <a:prstGeom prst="homePlate">
            <a:avLst>
              <a:gd fmla="val 50000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Доля учащихся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10-11-х классов, охваченных практико-ориентированными программами профессиональной ориентации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g29446acdbdd_0_81"/>
          <p:cNvSpPr/>
          <p:nvPr/>
        </p:nvSpPr>
        <p:spPr>
          <a:xfrm flipH="1">
            <a:off x="2786275" y="3475625"/>
            <a:ext cx="6123300" cy="633900"/>
          </a:xfrm>
          <a:prstGeom prst="homePlate">
            <a:avLst>
              <a:gd fmla="val 50000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Доля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обучающихся, выбравших для сдачи государственной итоговой аттестации по образовательным программам среднего общего образования учебные предметы, изучавшиеся на профильном /углубленном уровне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g29446acdbdd_0_81"/>
          <p:cNvSpPr/>
          <p:nvPr/>
        </p:nvSpPr>
        <p:spPr>
          <a:xfrm flipH="1">
            <a:off x="2818375" y="4214825"/>
            <a:ext cx="6091200" cy="504300"/>
          </a:xfrm>
          <a:prstGeom prst="homePlate">
            <a:avLst>
              <a:gd fmla="val 50000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Доля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выпускников 11-х классов, поступивших в вуз в соответствии с выбранным профилем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g227cca462b5_0_6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1" name="Google Shape;311;g227cca462b5_0_6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2" name="Google Shape;312;g227cca462b5_0_6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313" name="Google Shape;313;g227cca462b5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314" name="Google Shape;314;g227cca462b5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947" y="1417350"/>
            <a:ext cx="1829999" cy="256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27cca462b5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42800" y="791950"/>
            <a:ext cx="2207776" cy="309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227cca462b5_0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40075" y="1583127"/>
            <a:ext cx="2299176" cy="32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227cca462b5_0_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31425" y="789150"/>
            <a:ext cx="2207776" cy="30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27cca462b5_0_6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"/>
          <p:cNvSpPr/>
          <p:nvPr/>
        </p:nvSpPr>
        <p:spPr>
          <a:xfrm rot="10800000">
            <a:off x="0" y="-46014"/>
            <a:ext cx="5634001" cy="5232138"/>
          </a:xfrm>
          <a:custGeom>
            <a:rect b="b" l="l" r="r" t="t"/>
            <a:pathLst>
              <a:path extrusionOk="0" h="6976184" w="7512001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4705"/>
            </a:schemeClr>
          </a:solidFill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0" y="2301480"/>
            <a:ext cx="3289501" cy="649450"/>
          </a:xfrm>
          <a:custGeom>
            <a:rect b="b" l="l" r="r" t="t"/>
            <a:pathLst>
              <a:path extrusionOk="0" h="865933" w="4386001">
                <a:moveTo>
                  <a:pt x="0" y="0"/>
                </a:moveTo>
                <a:lnTo>
                  <a:pt x="4386001" y="0"/>
                </a:lnTo>
                <a:lnTo>
                  <a:pt x="3547801" y="865933"/>
                </a:lnTo>
                <a:lnTo>
                  <a:pt x="0" y="865933"/>
                </a:lnTo>
                <a:lnTo>
                  <a:pt x="0" y="0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/>
          <p:nvPr/>
        </p:nvSpPr>
        <p:spPr>
          <a:xfrm rot="1363364">
            <a:off x="4071513" y="2120966"/>
            <a:ext cx="419534" cy="3267683"/>
          </a:xfrm>
          <a:custGeom>
            <a:rect b="b" l="l" r="r" t="t"/>
            <a:pathLst>
              <a:path extrusionOk="0" h="5400000" w="559378">
                <a:moveTo>
                  <a:pt x="32" y="222006"/>
                </a:moveTo>
                <a:lnTo>
                  <a:pt x="540000" y="0"/>
                </a:lnTo>
                <a:cubicBezTo>
                  <a:pt x="546459" y="1707056"/>
                  <a:pt x="552919" y="3414112"/>
                  <a:pt x="559378" y="5121168"/>
                </a:cubicBez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7"/>
          <p:cNvSpPr/>
          <p:nvPr/>
        </p:nvSpPr>
        <p:spPr>
          <a:xfrm rot="1363364">
            <a:off x="5389705" y="-269191"/>
            <a:ext cx="405000" cy="3833592"/>
          </a:xfrm>
          <a:custGeom>
            <a:rect b="b" l="l" r="r" t="t"/>
            <a:pathLst>
              <a:path extrusionOk="0" h="5400000" w="540000">
                <a:moveTo>
                  <a:pt x="33336" y="214350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lnTo>
                  <a:pt x="33336" y="214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7828465" y="2171492"/>
            <a:ext cx="1300453" cy="2972009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8950" lIns="77900" spcFirstLastPara="1" rIns="77900" wrap="square" tIns="38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"/>
          <p:cNvSpPr txBox="1"/>
          <p:nvPr/>
        </p:nvSpPr>
        <p:spPr>
          <a:xfrm>
            <a:off x="236044" y="2258431"/>
            <a:ext cx="2783458" cy="786569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00" spcFirstLastPara="1" rIns="77900" wrap="square" tIns="38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ru-RU" sz="4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Спасибо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000" y="123706"/>
            <a:ext cx="1392901" cy="1392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ywebicons.ru/i/png/f39e75d4b0c5938379e103dbbb49d33d.png" id="330" name="Google Shape;3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7559" y="1388468"/>
            <a:ext cx="685650" cy="68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71185" y="1414711"/>
            <a:ext cx="1476598" cy="147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7"/>
          <p:cNvPicPr preferRelativeResize="0"/>
          <p:nvPr/>
        </p:nvPicPr>
        <p:blipFill rotWithShape="1">
          <a:blip r:embed="rId6">
            <a:alphaModFix/>
          </a:blip>
          <a:srcRect b="20891" l="8530" r="10194" t="22626"/>
          <a:stretch/>
        </p:blipFill>
        <p:spPr>
          <a:xfrm>
            <a:off x="5085896" y="3469726"/>
            <a:ext cx="1170420" cy="156198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7"/>
          <p:cNvSpPr/>
          <p:nvPr/>
        </p:nvSpPr>
        <p:spPr>
          <a:xfrm>
            <a:off x="5655005" y="2868682"/>
            <a:ext cx="2271456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http://school-quantum.ru/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g1fe62a37bbb_0_12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g1fe62a37bbb_0_12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g1fe62a37bbb_0_12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117" name="Google Shape;117;g1fe62a37bbb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18" name="Google Shape;118;g1fe62a37bbb_0_12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g1fe62a37bbb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141" y="789150"/>
            <a:ext cx="5351775" cy="401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fe62a37bbb_0_12"/>
          <p:cNvSpPr txBox="1"/>
          <p:nvPr/>
        </p:nvSpPr>
        <p:spPr>
          <a:xfrm>
            <a:off x="6553800" y="944350"/>
            <a:ext cx="23970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r>
              <a:rPr i="1" lang="ru-RU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профильного обучения - с</a:t>
            </a:r>
            <a:r>
              <a:rPr i="1" lang="ru-RU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оздание системы профильной подготовки обучающихся с целью обеспечения осознанного профессионального самоопределения, повышения качества образования на уровне среднего общего образования.</a:t>
            </a:r>
            <a:endParaRPr i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g205d256e22c_1_8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g205d256e22c_1_8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g205d256e22c_1_8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128" name="Google Shape;128;g205d256e22c_1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descr="blob:https://web.whatsapp.com/2fa6d3a1-e9e2-4f90-9fc1-a96127064a43" id="129" name="Google Shape;129;g205d256e22c_1_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05d256e22c_1_8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205d256e22c_1_8"/>
          <p:cNvSpPr txBox="1"/>
          <p:nvPr/>
        </p:nvSpPr>
        <p:spPr>
          <a:xfrm>
            <a:off x="1881250" y="762000"/>
            <a:ext cx="7176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latin typeface="Times New Roman"/>
                <a:ea typeface="Times New Roman"/>
                <a:cs typeface="Times New Roman"/>
                <a:sym typeface="Times New Roman"/>
              </a:rPr>
              <a:t>Статья 12, пункт </a:t>
            </a:r>
            <a:r>
              <a:rPr b="1" lang="ru-RU" sz="1500">
                <a:latin typeface="Times New Roman"/>
                <a:ea typeface="Times New Roman"/>
                <a:cs typeface="Times New Roman"/>
                <a:sym typeface="Times New Roman"/>
              </a:rPr>
              <a:t>6.2 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50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i="1" lang="ru-RU" sz="1500">
                <a:latin typeface="Times New Roman"/>
                <a:ea typeface="Times New Roman"/>
                <a:cs typeface="Times New Roman"/>
                <a:sym typeface="Times New Roman"/>
              </a:rPr>
              <a:t>Организация</a:t>
            </a:r>
            <a:r>
              <a:rPr i="1" lang="ru-RU" sz="1500">
                <a:latin typeface="Times New Roman"/>
                <a:ea typeface="Times New Roman"/>
                <a:cs typeface="Times New Roman"/>
                <a:sym typeface="Times New Roman"/>
              </a:rPr>
              <a:t>, осуществляющая образовательную деятельность по имеющим государственную аккредитацию образовательным программам основного общего, среднего общего образования, при разработке соответствующей общеобразовательной программы </a:t>
            </a:r>
            <a:r>
              <a:rPr b="1" i="1" lang="ru-RU" sz="1500">
                <a:latin typeface="Times New Roman"/>
                <a:ea typeface="Times New Roman"/>
                <a:cs typeface="Times New Roman"/>
                <a:sym typeface="Times New Roman"/>
              </a:rPr>
              <a:t>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аттестация, в пользу изучения иных учебных предметов, в том числе на организацию углубленного изучения отдельных учебных предметов и профильное обучение.</a:t>
            </a:r>
            <a:r>
              <a:rPr i="1" lang="ru-RU" sz="1500">
                <a:latin typeface="Times New Roman"/>
                <a:ea typeface="Times New Roman"/>
                <a:cs typeface="Times New Roman"/>
                <a:sym typeface="Times New Roman"/>
              </a:rPr>
              <a:t> (часть 6.2 введена Федеральным законом от 24.09.2022 N 371-ФЗ)” </a:t>
            </a:r>
            <a:endParaRPr i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g205d256e22c_1_8"/>
          <p:cNvSpPr txBox="1"/>
          <p:nvPr/>
        </p:nvSpPr>
        <p:spPr>
          <a:xfrm>
            <a:off x="252350" y="3232300"/>
            <a:ext cx="8599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latin typeface="Times New Roman"/>
                <a:ea typeface="Times New Roman"/>
                <a:cs typeface="Times New Roman"/>
                <a:sym typeface="Times New Roman"/>
              </a:rPr>
              <a:t>Статья 66, пункт 4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50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i="1" lang="ru-RU" sz="1500">
                <a:latin typeface="Times New Roman"/>
                <a:ea typeface="Times New Roman"/>
                <a:cs typeface="Times New Roman"/>
                <a:sym typeface="Times New Roman"/>
              </a:rPr>
              <a:t>Организация образовательной деятельности по образовательным программам начального общего, основного общего и среднего общего образования может предусматривать углубленное изучение отдельных учебных предметов, предметных областей соответствующей образовательной программы (профильное обучение) с учетом образовательных потребностей и интересов обучающихся. (часть 4 в ред. Федерального закона от 24.09.2022 N 371-ФЗ)”</a:t>
            </a:r>
            <a:endParaRPr i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205d256e22c_1_8"/>
          <p:cNvSpPr txBox="1"/>
          <p:nvPr/>
        </p:nvSpPr>
        <p:spPr>
          <a:xfrm>
            <a:off x="474925" y="1446100"/>
            <a:ext cx="14064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 273-ФЗ</a:t>
            </a:r>
            <a:endParaRPr b="1" sz="27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g294a88c0a75_0_0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g294a88c0a75_0_0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g294a88c0a75_0_0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141" name="Google Shape;141;g294a88c0a7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descr="blob:https://web.whatsapp.com/2fa6d3a1-e9e2-4f90-9fc1-a96127064a43" id="142" name="Google Shape;142;g294a88c0a75_0_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94a88c0a75_0_0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g294a88c0a7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741" y="789150"/>
            <a:ext cx="3647658" cy="4013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g205d256e22c_1_0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g205d256e22c_1_0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g205d256e22c_1_0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152" name="Google Shape;152;g205d256e22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53" name="Google Shape;153;g205d256e22c_1_0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g205d256e22c_1_0"/>
          <p:cNvSpPr txBox="1"/>
          <p:nvPr/>
        </p:nvSpPr>
        <p:spPr>
          <a:xfrm>
            <a:off x="305050" y="1066800"/>
            <a:ext cx="64515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latin typeface="Times New Roman"/>
                <a:ea typeface="Times New Roman"/>
                <a:cs typeface="Times New Roman"/>
                <a:sym typeface="Times New Roman"/>
              </a:rPr>
              <a:t>Статья 67, пункт 5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50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i="1" lang="ru-RU" sz="1500">
                <a:latin typeface="Times New Roman"/>
                <a:ea typeface="Times New Roman"/>
                <a:cs typeface="Times New Roman"/>
                <a:sym typeface="Times New Roman"/>
              </a:rPr>
              <a:t>Организация </a:t>
            </a:r>
            <a:r>
              <a:rPr i="1" lang="ru-RU" sz="1500">
                <a:latin typeface="Times New Roman"/>
                <a:ea typeface="Times New Roman"/>
                <a:cs typeface="Times New Roman"/>
                <a:sym typeface="Times New Roman"/>
              </a:rPr>
              <a:t>индивидуального отбора при приеме либо переводе в государственные и муниципальные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 допускается в случаях и в порядке, которые предусмотрены законодательством субъекта Российской Федерации” </a:t>
            </a:r>
            <a:endParaRPr i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Статья 67, пункт </a:t>
            </a:r>
            <a:r>
              <a:rPr b="1" lang="ru-RU" sz="150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500">
                <a:latin typeface="Times New Roman"/>
                <a:ea typeface="Times New Roman"/>
                <a:cs typeface="Times New Roman"/>
                <a:sym typeface="Times New Roman"/>
              </a:rPr>
              <a:t>“Организация конкурса или индивидуального отбора при приеме либо переводе граждан для получения общего образования в образовательных организациях, реализующих образовательные программы основного общего и среднего общего образования, осуществляется на основании оценки способностей к занятию отдельным видом искусства или спорта, а также при отсутствии противопоказаний к занятию соответствующим видом спорта. (в ред. Федерального закона от 30.04.2021 N 127-ФЗ)”</a:t>
            </a:r>
            <a:endParaRPr i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g205d256e22c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200" y="941550"/>
            <a:ext cx="2691399" cy="269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g205d256e22c_1_16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g205d256e22c_1_16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2" name="Google Shape;162;g205d256e22c_1_16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163" name="Google Shape;163;g205d256e22c_1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64" name="Google Shape;164;g205d256e22c_1_16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g205d256e22c_1_16"/>
          <p:cNvSpPr txBox="1"/>
          <p:nvPr/>
        </p:nvSpPr>
        <p:spPr>
          <a:xfrm>
            <a:off x="761925" y="944175"/>
            <a:ext cx="3677400" cy="15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-RU" sz="150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Распоряжение Министерства образования Московской области от 10.02.2014 №2 "Об утверждении порядка и случаев организации индивидуального отбора при приёме либо переводе в государственные образовательные организации в Московской области и муниципальные образовательные организации в Московской области для получения основного общего и среднего общего образования с углубленным изучением отдельных предметов и (или) для профильного обучения"</a:t>
            </a:r>
            <a:endParaRPr i="1" sz="1500">
              <a:solidFill>
                <a:srgbClr val="25252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g205d256e22c_1_16"/>
          <p:cNvSpPr/>
          <p:nvPr/>
        </p:nvSpPr>
        <p:spPr>
          <a:xfrm>
            <a:off x="4638675" y="937375"/>
            <a:ext cx="3753900" cy="4803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Организация отбора допускается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g205d256e22c_1_16"/>
          <p:cNvSpPr/>
          <p:nvPr/>
        </p:nvSpPr>
        <p:spPr>
          <a:xfrm>
            <a:off x="4638675" y="1623175"/>
            <a:ext cx="3753900" cy="480300"/>
          </a:xfrm>
          <a:prstGeom prst="roundRect">
            <a:avLst>
              <a:gd fmla="val 16667" name="adj"/>
            </a:avLst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Своевременное информирование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g205d256e22c_1_16"/>
          <p:cNvSpPr/>
          <p:nvPr/>
        </p:nvSpPr>
        <p:spPr>
          <a:xfrm>
            <a:off x="4638675" y="2308975"/>
            <a:ext cx="3753900" cy="4803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комиссии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g205d256e22c_1_16"/>
          <p:cNvSpPr/>
          <p:nvPr/>
        </p:nvSpPr>
        <p:spPr>
          <a:xfrm>
            <a:off x="4638675" y="3070975"/>
            <a:ext cx="3753900" cy="4803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Апелляционная комиссия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g205d256e22c_1_16"/>
          <p:cNvSpPr/>
          <p:nvPr/>
        </p:nvSpPr>
        <p:spPr>
          <a:xfrm>
            <a:off x="4638675" y="3832975"/>
            <a:ext cx="3753900" cy="9465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орядок </a:t>
            </a: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индивидуального отбора устанавливается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образовательной организацией САМОСТОЯТЕЛЬНО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g205d256e22c_1_24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" name="Google Shape;176;g205d256e22c_1_24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g205d256e22c_1_24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178" name="Google Shape;178;g205d256e22c_1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179" name="Google Shape;179;g205d256e22c_1_24"/>
          <p:cNvPicPr preferRelativeResize="0"/>
          <p:nvPr/>
        </p:nvPicPr>
        <p:blipFill rotWithShape="1">
          <a:blip r:embed="rId4">
            <a:alphaModFix/>
          </a:blip>
          <a:srcRect b="7416" l="43649" r="22694" t="16832"/>
          <a:stretch/>
        </p:blipFill>
        <p:spPr>
          <a:xfrm rot="-318200">
            <a:off x="1016000" y="809470"/>
            <a:ext cx="3206118" cy="405717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80" name="Google Shape;180;g205d256e22c_1_24"/>
          <p:cNvPicPr preferRelativeResize="0"/>
          <p:nvPr/>
        </p:nvPicPr>
        <p:blipFill rotWithShape="1">
          <a:blip r:embed="rId5">
            <a:alphaModFix/>
          </a:blip>
          <a:srcRect b="13909" l="39592" r="17382" t="31971"/>
          <a:stretch/>
        </p:blipFill>
        <p:spPr>
          <a:xfrm>
            <a:off x="3413759" y="860270"/>
            <a:ext cx="5598161" cy="395898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05d256e22c_1_24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g294a88c0a75_0_24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g294a88c0a75_0_24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8" name="Google Shape;188;g294a88c0a75_0_24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189" name="Google Shape;189;g294a88c0a75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descr="blob:https://web.whatsapp.com/2fa6d3a1-e9e2-4f90-9fc1-a96127064a43" id="190" name="Google Shape;190;g294a88c0a75_0_2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94a88c0a75_0_24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g294a88c0a75_0_24"/>
          <p:cNvSpPr txBox="1"/>
          <p:nvPr/>
        </p:nvSpPr>
        <p:spPr>
          <a:xfrm>
            <a:off x="715800" y="1108275"/>
            <a:ext cx="8352000" cy="3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ФГОС СОО</a:t>
            </a:r>
            <a:r>
              <a:rPr lang="ru-RU" sz="13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ориентирован на становление личностных характеристик выпускника ("портрет выпускника школы"):</a:t>
            </a:r>
            <a:endParaRPr sz="13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…</a:t>
            </a:r>
            <a:endParaRPr sz="13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300"/>
              <a:buFont typeface="Times New Roman"/>
              <a:buChar char="-"/>
            </a:pPr>
            <a:r>
              <a:rPr lang="ru-RU" sz="13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подготовленный к осознанному выбору профессии, понимающий значение профессиональной деятельности для человека и общества.</a:t>
            </a:r>
            <a:endParaRPr sz="13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ФГОС СОО</a:t>
            </a:r>
            <a:r>
              <a:rPr lang="ru-RU" sz="13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представляет собой совокупность требований, обязательных при реализации основной образовательной программы среднего общего образования:</a:t>
            </a:r>
            <a:endParaRPr sz="13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300"/>
              <a:buFont typeface="Times New Roman"/>
              <a:buChar char="-"/>
            </a:pPr>
            <a:r>
              <a:rPr lang="ru-RU" sz="13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требования к структуре основной образовательной программы</a:t>
            </a:r>
            <a:endParaRPr sz="13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300"/>
              <a:buFont typeface="Times New Roman"/>
              <a:buChar char="-"/>
            </a:pPr>
            <a:r>
              <a:rPr lang="ru-RU" sz="13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требования к результатам освоения основной образовательной программы</a:t>
            </a:r>
            <a:endParaRPr sz="13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300"/>
              <a:buFont typeface="Times New Roman"/>
              <a:buChar char="-"/>
            </a:pPr>
            <a:r>
              <a:rPr lang="ru-RU" sz="13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требования к условиям ее реализации</a:t>
            </a:r>
            <a:endParaRPr sz="13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Основной механизм реализации основной образовательной программы - </a:t>
            </a:r>
            <a:r>
              <a:rPr b="1" lang="ru-RU" sz="1300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УЧЕБНЫЕ ПЛАНЫ</a:t>
            </a:r>
            <a:endParaRPr b="1" sz="1300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3"/>
          <p:cNvCxnSpPr/>
          <p:nvPr/>
        </p:nvCxnSpPr>
        <p:spPr>
          <a:xfrm>
            <a:off x="792000" y="714360"/>
            <a:ext cx="8235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3"/>
          <p:cNvCxnSpPr/>
          <p:nvPr/>
        </p:nvCxnSpPr>
        <p:spPr>
          <a:xfrm>
            <a:off x="6147000" y="636750"/>
            <a:ext cx="2880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9" name="Google Shape;199;p3"/>
          <p:cNvSpPr/>
          <p:nvPr/>
        </p:nvSpPr>
        <p:spPr>
          <a:xfrm>
            <a:off x="0" y="4955382"/>
            <a:ext cx="9144000" cy="2256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 Школа «КвантУм» имени Героя Советского Союза Василия Фабричнова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Оксана\Desktop\школа в которой хочется учится\КвантУм\Эмблема2.jpg" id="200" name="Google Shape;2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1" y="96750"/>
            <a:ext cx="908400" cy="108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201" name="Google Shape;201;p3"/>
          <p:cNvSpPr/>
          <p:nvPr/>
        </p:nvSpPr>
        <p:spPr>
          <a:xfrm>
            <a:off x="937500" y="231750"/>
            <a:ext cx="8055000" cy="405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профильного обучения на уровне среднего общего образования</a:t>
            </a:r>
            <a:endParaRPr b="1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791950"/>
            <a:ext cx="3723285" cy="411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4873" y="851386"/>
            <a:ext cx="3567042" cy="395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/>
          <p:nvPr/>
        </p:nvSpPr>
        <p:spPr>
          <a:xfrm>
            <a:off x="3795901" y="627028"/>
            <a:ext cx="232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УП-23/25</a:t>
            </a:r>
            <a:endParaRPr b="1" i="0" sz="40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2020-06-06T17:14:33Z</dcterms:created>
  <dc:creator>Юрий Козырев</dc:creator>
</cp:coreProperties>
</file>