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933">
          <p15:clr>
            <a:srgbClr val="A4A3A4"/>
          </p15:clr>
        </p15:guide>
        <p15:guide id="2" pos="3897">
          <p15:clr>
            <a:srgbClr val="A4A3A4"/>
          </p15:clr>
        </p15:guide>
        <p15:guide id="3" pos="4067">
          <p15:clr>
            <a:srgbClr val="A4A3A4"/>
          </p15:clr>
        </p15:guide>
        <p15:guide id="4" orient="horz" pos="1450">
          <p15:clr>
            <a:srgbClr val="A4A3A4"/>
          </p15:clr>
        </p15:guide>
        <p15:guide id="5" pos="2922">
          <p15:clr>
            <a:srgbClr val="A4A3A4"/>
          </p15:clr>
        </p15:guide>
        <p15:guide id="6" pos="3050">
          <p15:clr>
            <a:srgbClr val="A4A3A4"/>
          </p15:clr>
        </p15:guide>
      </p15:sldGuideLst>
    </p:ext>
    <p:ext uri="GoogleSlidesCustomDataVersion2">
      <go:slidesCustomData xmlns:go="http://customooxmlschemas.google.com/" r:id="rId20" roundtripDataSignature="AMtx7mgkLOheA81gndPIVCbi6qCqbv+G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33" orient="horz"/>
        <p:guide pos="3897"/>
        <p:guide pos="4067"/>
        <p:guide pos="1450" orient="horz"/>
        <p:guide pos="2922"/>
        <p:guide pos="305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f404a178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28f404a1780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d2bcf2de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2cd2bcf2de3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f404a178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28f404a1780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05d256e22c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g205d256e22c_1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0" name="Google Shape;27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e62a37bb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g1fe62a37bbb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5d256e22c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g205d256e22c_1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4a88c0a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g294a88c0a7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5d256e22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g205d256e22c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f404a178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28f404a1780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cd2bcf2de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g2cd2bcf2de3_0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cd2bcf2de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2cd2bcf2de3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f404a178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g28f404a1780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олько заголовок" type="titleOnly">
  <p:cSld name="TITLE_ONL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/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8"/>
          <p:cNvSpPr/>
          <p:nvPr>
            <p:ph idx="2" type="pic"/>
          </p:nvPr>
        </p:nvSpPr>
        <p:spPr>
          <a:xfrm>
            <a:off x="3887391" y="740570"/>
            <a:ext cx="4629151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8"/>
          <p:cNvSpPr txBox="1"/>
          <p:nvPr>
            <p:ph idx="1" type="body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74" name="Google Shape;74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 rot="5400000">
            <a:off x="2940249" y="-942379"/>
            <a:ext cx="3263503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 rot="5400000">
            <a:off x="5350074" y="1467445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" type="body"/>
          </p:nvPr>
        </p:nvSpPr>
        <p:spPr>
          <a:xfrm rot="5400000">
            <a:off x="1349574" y="-447080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Пользовательский макет">
  <p:cSld name="3_Пользовательский макет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1"/>
          <p:cNvSpPr txBox="1"/>
          <p:nvPr>
            <p:ph type="title"/>
          </p:nvPr>
        </p:nvSpPr>
        <p:spPr>
          <a:xfrm>
            <a:off x="285749" y="273845"/>
            <a:ext cx="8606251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285750" y="1377554"/>
            <a:ext cx="8647510" cy="766762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 txBox="1"/>
          <p:nvPr>
            <p:ph type="title"/>
          </p:nvPr>
        </p:nvSpPr>
        <p:spPr>
          <a:xfrm>
            <a:off x="3998251" y="209251"/>
            <a:ext cx="4927500" cy="745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idx="1" type="body"/>
          </p:nvPr>
        </p:nvSpPr>
        <p:spPr>
          <a:xfrm>
            <a:off x="3998119" y="1153717"/>
            <a:ext cx="4927998" cy="3240882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10"/>
          <p:cNvSpPr/>
          <p:nvPr>
            <p:ph idx="2" type="pic"/>
          </p:nvPr>
        </p:nvSpPr>
        <p:spPr>
          <a:xfrm>
            <a:off x="184548" y="175500"/>
            <a:ext cx="1687115" cy="1957246"/>
          </a:xfrm>
          <a:prstGeom prst="rect">
            <a:avLst/>
          </a:prstGeom>
          <a:noFill/>
          <a:ln>
            <a:noFill/>
          </a:ln>
        </p:spPr>
      </p:sp>
      <p:sp>
        <p:nvSpPr>
          <p:cNvPr id="22" name="Google Shape;22;p10"/>
          <p:cNvSpPr/>
          <p:nvPr>
            <p:ph idx="3" type="pic"/>
          </p:nvPr>
        </p:nvSpPr>
        <p:spPr>
          <a:xfrm>
            <a:off x="189585" y="2335247"/>
            <a:ext cx="1687115" cy="2463496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0"/>
          <p:cNvSpPr/>
          <p:nvPr>
            <p:ph idx="4" type="pic"/>
          </p:nvPr>
        </p:nvSpPr>
        <p:spPr>
          <a:xfrm>
            <a:off x="2093852" y="411750"/>
            <a:ext cx="1687115" cy="2463496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10"/>
          <p:cNvSpPr/>
          <p:nvPr>
            <p:ph idx="5" type="pic"/>
          </p:nvPr>
        </p:nvSpPr>
        <p:spPr>
          <a:xfrm>
            <a:off x="2093852" y="3071663"/>
            <a:ext cx="1687115" cy="19572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/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8950" lIns="77900" spcFirstLastPara="1" rIns="77900" wrap="square" tIns="3895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1"/>
          <p:cNvSpPr txBox="1"/>
          <p:nvPr>
            <p:ph idx="1" type="subTitle"/>
          </p:nvPr>
        </p:nvSpPr>
        <p:spPr>
          <a:xfrm>
            <a:off x="1143001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lvl="0" algn="ctr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lvl="4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lvl="5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lvl="6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lvl="7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lvl="8" algn="ctr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8" name="Google Shape;28;p1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" type="body"/>
          </p:nvPr>
        </p:nvSpPr>
        <p:spPr>
          <a:xfrm>
            <a:off x="628651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1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/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" type="body"/>
          </p:nvPr>
        </p:nvSpPr>
        <p:spPr>
          <a:xfrm>
            <a:off x="623887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3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4"/>
          <p:cNvSpPr txBox="1"/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4"/>
          <p:cNvSpPr txBox="1"/>
          <p:nvPr>
            <p:ph idx="1" type="body"/>
          </p:nvPr>
        </p:nvSpPr>
        <p:spPr>
          <a:xfrm>
            <a:off x="628650" y="1369219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2" type="body"/>
          </p:nvPr>
        </p:nvSpPr>
        <p:spPr>
          <a:xfrm>
            <a:off x="4629151" y="1369219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type="title"/>
          </p:nvPr>
        </p:nvSpPr>
        <p:spPr>
          <a:xfrm>
            <a:off x="629842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" type="body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5pPr>
            <a:lvl6pPr indent="-2286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6pPr>
            <a:lvl7pPr indent="-2286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7pPr>
            <a:lvl8pPr indent="-2286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8pPr>
            <a:lvl9pPr indent="-2286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9pPr>
          </a:lstStyle>
          <a:p/>
        </p:txBody>
      </p:sp>
      <p:sp>
        <p:nvSpPr>
          <p:cNvPr id="53" name="Google Shape;53;p15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5"/>
          <p:cNvSpPr txBox="1"/>
          <p:nvPr>
            <p:ph idx="3" type="body"/>
          </p:nvPr>
        </p:nvSpPr>
        <p:spPr>
          <a:xfrm>
            <a:off x="4629151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5pPr>
            <a:lvl6pPr indent="-2286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6pPr>
            <a:lvl7pPr indent="-2286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7pPr>
            <a:lvl8pPr indent="-2286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8pPr>
            <a:lvl9pPr indent="-2286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9pPr>
          </a:lstStyle>
          <a:p/>
        </p:txBody>
      </p:sp>
      <p:sp>
        <p:nvSpPr>
          <p:cNvPr id="55" name="Google Shape;55;p15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5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/>
          <p:nvPr/>
        </p:nvSpPr>
        <p:spPr>
          <a:xfrm>
            <a:off x="1" y="4900500"/>
            <a:ext cx="2547000" cy="243000"/>
          </a:xfrm>
          <a:custGeom>
            <a:rect b="b" l="l" r="r" t="t"/>
            <a:pathLst>
              <a:path extrusionOk="0" h="324000" w="3396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6"/>
          <p:cNvSpPr txBox="1"/>
          <p:nvPr>
            <p:ph idx="1" type="body"/>
          </p:nvPr>
        </p:nvSpPr>
        <p:spPr>
          <a:xfrm>
            <a:off x="628651" y="1626394"/>
            <a:ext cx="7886700" cy="3071812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8950" lIns="77900" spcFirstLastPara="1" rIns="77900" wrap="square" tIns="3895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3887391" y="740570"/>
            <a:ext cx="4629151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indent="-3810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3655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4pPr>
            <a:lvl5pPr indent="-33655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5pPr>
            <a:lvl6pPr indent="-33655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66" name="Google Shape;66;p17"/>
          <p:cNvSpPr txBox="1"/>
          <p:nvPr>
            <p:ph idx="2" type="body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3pPr>
            <a:lvl4pPr indent="-228600" lvl="3" marL="1828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7" name="Google Shape;67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hyperlink" Target="https://presentation-creation.ru/" TargetMode="External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/>
          <p:nvPr>
            <p:ph type="title"/>
          </p:nvPr>
        </p:nvSpPr>
        <p:spPr>
          <a:xfrm>
            <a:off x="628651" y="273845"/>
            <a:ext cx="7886700" cy="994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 b="0" i="0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8"/>
          <p:cNvSpPr txBox="1"/>
          <p:nvPr>
            <p:ph idx="1" type="body"/>
          </p:nvPr>
        </p:nvSpPr>
        <p:spPr>
          <a:xfrm>
            <a:off x="628651" y="1369219"/>
            <a:ext cx="7886700" cy="3263503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52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6550" lvl="2" marL="13716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1" type="ftr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2" type="sldNum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5" name="Google Shape;15;p8">
            <a:hlinkClick r:id="rId1"/>
          </p:cNvPr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95500" y="275546"/>
            <a:ext cx="568322" cy="5683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6.jpg"/><Relationship Id="rId6" Type="http://schemas.openxmlformats.org/officeDocument/2006/relationships/image" Target="../media/image9.png"/><Relationship Id="rId7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/>
          <p:nvPr/>
        </p:nvSpPr>
        <p:spPr>
          <a:xfrm rot="10800000">
            <a:off x="0" y="-83251"/>
            <a:ext cx="4186938" cy="5295109"/>
          </a:xfrm>
          <a:custGeom>
            <a:rect b="b" l="l" r="r" t="t"/>
            <a:pathLst>
              <a:path extrusionOk="0" h="6976184" w="7512001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4705"/>
            </a:schemeClr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Оксана\Desktop\школа в которой хочется учится\КвантУм\Эмблема2.jpg" id="98" name="Google Shape;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435" y="259455"/>
            <a:ext cx="748880" cy="101532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descr="https://odin.ru/img/gallery/2020/12/106A5051_s.jpg" id="99" name="Google Shape;9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6769" y="3295963"/>
            <a:ext cx="2309558" cy="1671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data3.proshkolu.ru/content/media/pic/std/2000000/1133000/1132610-0411aa85862588a5.jpg" id="100" name="Google Shape;10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6657" y="3295963"/>
            <a:ext cx="2960171" cy="175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6">
            <a:alphaModFix/>
          </a:blip>
          <a:srcRect b="28796" l="32421" r="34304" t="33162"/>
          <a:stretch/>
        </p:blipFill>
        <p:spPr>
          <a:xfrm>
            <a:off x="3541935" y="160337"/>
            <a:ext cx="2550236" cy="18602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 rot="1041021">
            <a:off x="3321935" y="-166703"/>
            <a:ext cx="427194" cy="3316908"/>
          </a:xfrm>
          <a:custGeom>
            <a:rect b="b" l="l" r="r" t="t"/>
            <a:pathLst>
              <a:path extrusionOk="0" h="5400000" w="569591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 rot="1012889">
            <a:off x="3261965" y="1440699"/>
            <a:ext cx="405000" cy="3882663"/>
          </a:xfrm>
          <a:custGeom>
            <a:rect b="b" l="l" r="r" t="t"/>
            <a:pathLst>
              <a:path extrusionOk="0" h="5400000" w="54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7767001" y="2171490"/>
            <a:ext cx="1392420" cy="2972009"/>
          </a:xfrm>
          <a:prstGeom prst="triangle">
            <a:avLst>
              <a:gd fmla="val 10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lob:https://web.whatsapp.com/905697c0-1f2e-4ef9-8860-7496736dfbba" id="105" name="Google Shape;105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lob:https://web.whatsapp.com/2f650f03-64f7-49b7-8a40-9fbea1e4e266" id="106" name="Google Shape;106;p1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01568" y="160337"/>
            <a:ext cx="2496856" cy="177990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/>
          <p:nvPr/>
        </p:nvSpPr>
        <p:spPr>
          <a:xfrm>
            <a:off x="3671375" y="1998575"/>
            <a:ext cx="5443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1" sz="1000">
              <a:solidFill>
                <a:srgbClr val="833C0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ru-RU" sz="1500">
                <a:solidFill>
                  <a:srgbClr val="833C0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Круглый стол </a:t>
            </a:r>
            <a:br>
              <a:rPr b="1" i="1" lang="ru-RU" sz="1500">
                <a:solidFill>
                  <a:srgbClr val="833C0B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ru-RU" sz="1500">
                <a:solidFill>
                  <a:srgbClr val="833C0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«Школа, ориентированная на ребенка»,</a:t>
            </a:r>
            <a:br>
              <a:rPr b="1" lang="ru-RU" sz="900">
                <a:solidFill>
                  <a:srgbClr val="833C0B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ru-RU" sz="1400" u="none" cap="none" strike="noStrike">
                <a:solidFill>
                  <a:srgbClr val="833C0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заместитель директора Яковенко Оксана Николаевна</a:t>
            </a:r>
            <a:endParaRPr b="1" i="1" sz="1400" u="none" cap="none" strike="noStrike">
              <a:solidFill>
                <a:srgbClr val="833C0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-1" y="1326073"/>
            <a:ext cx="3407226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МБОУ Школа </a:t>
            </a:r>
            <a:br>
              <a:rPr b="1" i="0" lang="ru-RU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-RU" sz="3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“КвантУм”</a:t>
            </a:r>
            <a:endParaRPr b="1" i="0" sz="36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Google Shape;223;g28f404a1780_0_35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4" name="Google Shape;224;g28f404a1780_0_35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5" name="Google Shape;225;g28f404a1780_0_35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226" name="Google Shape;226;g28f404a1780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27" name="Google Shape;227;g28f404a1780_0_35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g28f404a1780_0_35"/>
          <p:cNvSpPr txBox="1"/>
          <p:nvPr/>
        </p:nvSpPr>
        <p:spPr>
          <a:xfrm rot="-1306530">
            <a:off x="89938" y="12647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-9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g28f404a1780_0_35"/>
          <p:cNvSpPr/>
          <p:nvPr/>
        </p:nvSpPr>
        <p:spPr>
          <a:xfrm>
            <a:off x="2119425" y="835675"/>
            <a:ext cx="6522900" cy="4016100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Инженерный класс:</a:t>
            </a:r>
            <a:endParaRPr b="1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углубленное изучение математики и физики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 по математике, черчению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внеурочные курсы по 3d-моделированию, олимпиадной математике, робототехнике, основам Arduino и др.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IT- класс:</a:t>
            </a:r>
            <a:endParaRPr b="1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углубленное изучение математики и информатики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 по математике, основам программирования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внеурочные курсы по 3d-моделированию, олимпиадной математике, проектированию нейроинтерфейсов и др.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БИОТЕХ:</a:t>
            </a:r>
            <a:endParaRPr b="1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углубленное изучение биологии и химии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 по химии, биологии, математике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внеурочные курсы различной направленности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Times New Roman"/>
              <a:buChar char="+"/>
            </a:pPr>
            <a:r>
              <a:rPr b="1" lang="ru-RU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ОБЯЗАТЕЛЬНАЯ ПРОЕКТНАЯ ДЕЯТЕЛЬНОСТЬ</a:t>
            </a:r>
            <a:endParaRPr b="1">
              <a:solidFill>
                <a:srgbClr val="FF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g2cd2bcf2de3_0_68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g2cd2bcf2de3_0_68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6" name="Google Shape;236;g2cd2bcf2de3_0_68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237" name="Google Shape;237;g2cd2bcf2de3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38" name="Google Shape;238;g2cd2bcf2de3_0_68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g2cd2bcf2de3_0_68"/>
          <p:cNvSpPr txBox="1"/>
          <p:nvPr/>
        </p:nvSpPr>
        <p:spPr>
          <a:xfrm rot="-1306530">
            <a:off x="89938" y="12647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7-9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g2cd2bcf2de3_0_68"/>
          <p:cNvSpPr/>
          <p:nvPr/>
        </p:nvSpPr>
        <p:spPr>
          <a:xfrm>
            <a:off x="2119425" y="988075"/>
            <a:ext cx="6522900" cy="3892500"/>
          </a:xfrm>
          <a:prstGeom prst="foldedCorner">
            <a:avLst>
              <a:gd fmla="val 16667" name="adj"/>
            </a:avLst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классы с углубленным изучением проводится двухступенчатый отбор. Все обучающиеся, не прошедшие отбор, обучаются в универсальных классах.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Универсальный</a:t>
            </a:r>
            <a:r>
              <a:rPr b="1" lang="ru-RU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класс:</a:t>
            </a:r>
            <a:endParaRPr b="1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ребят, испытывающих трудности в освоении программы: по математике, русскому языку;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-"/>
            </a:pPr>
            <a:r>
              <a:rPr lang="ru-RU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курсы для успевающих ребят: сложные вопросы математики, второй иностранный язык, искусство перевода, практикум по литературе, основы предпринимательства и финансовой грамотности.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" name="Google Shape;245;g28f404a1780_0_43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g28f404a1780_0_43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7" name="Google Shape;247;g28f404a1780_0_43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248" name="Google Shape;248;g28f404a1780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49" name="Google Shape;249;g28f404a1780_0_43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0" name="Google Shape;250;g28f404a1780_0_43"/>
          <p:cNvSpPr txBox="1"/>
          <p:nvPr/>
        </p:nvSpPr>
        <p:spPr>
          <a:xfrm>
            <a:off x="1392275" y="825525"/>
            <a:ext cx="69294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Среднее</a:t>
            </a:r>
            <a:r>
              <a:rPr b="1" lang="ru-RU" sz="24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общее образование</a:t>
            </a:r>
            <a:endParaRPr b="1" sz="24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g28f404a1780_0_43"/>
          <p:cNvSpPr txBox="1"/>
          <p:nvPr/>
        </p:nvSpPr>
        <p:spPr>
          <a:xfrm rot="-1306530">
            <a:off x="89938" y="12647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-11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g28f404a1780_0_43"/>
          <p:cNvSpPr/>
          <p:nvPr/>
        </p:nvSpPr>
        <p:spPr>
          <a:xfrm>
            <a:off x="1987050" y="1459925"/>
            <a:ext cx="6216900" cy="4830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latin typeface="Times New Roman"/>
                <a:ea typeface="Times New Roman"/>
                <a:cs typeface="Times New Roman"/>
                <a:sym typeface="Times New Roman"/>
              </a:rPr>
              <a:t>Инженерный класс/ IT-класс</a:t>
            </a:r>
            <a:endParaRPr b="1"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3" name="Google Shape;253;g28f404a1780_0_43"/>
          <p:cNvSpPr/>
          <p:nvPr/>
        </p:nvSpPr>
        <p:spPr>
          <a:xfrm>
            <a:off x="1987050" y="2145725"/>
            <a:ext cx="6216900" cy="4830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latin typeface="Times New Roman"/>
                <a:ea typeface="Times New Roman"/>
                <a:cs typeface="Times New Roman"/>
                <a:sym typeface="Times New Roman"/>
              </a:rPr>
              <a:t>Медицинский класс</a:t>
            </a:r>
            <a:endParaRPr b="1"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g28f404a1780_0_43"/>
          <p:cNvSpPr/>
          <p:nvPr/>
        </p:nvSpPr>
        <p:spPr>
          <a:xfrm>
            <a:off x="1987050" y="2831525"/>
            <a:ext cx="6216900" cy="4830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latin typeface="Times New Roman"/>
                <a:ea typeface="Times New Roman"/>
                <a:cs typeface="Times New Roman"/>
                <a:sym typeface="Times New Roman"/>
              </a:rPr>
              <a:t>Предпринимательский класс</a:t>
            </a:r>
            <a:endParaRPr b="1"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g28f404a1780_0_43"/>
          <p:cNvSpPr/>
          <p:nvPr/>
        </p:nvSpPr>
        <p:spPr>
          <a:xfrm>
            <a:off x="1987050" y="3517325"/>
            <a:ext cx="6216900" cy="4830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latin typeface="Times New Roman"/>
                <a:ea typeface="Times New Roman"/>
                <a:cs typeface="Times New Roman"/>
                <a:sym typeface="Times New Roman"/>
              </a:rPr>
              <a:t>Гуманитарный профиль (2 вида)</a:t>
            </a:r>
            <a:endParaRPr b="1"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g28f404a1780_0_43"/>
          <p:cNvSpPr/>
          <p:nvPr/>
        </p:nvSpPr>
        <p:spPr>
          <a:xfrm>
            <a:off x="1987050" y="4203125"/>
            <a:ext cx="6216900" cy="4830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Психолого-педагогический класс</a:t>
            </a:r>
            <a:endParaRPr b="1"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1" name="Google Shape;261;g205d256e22c_1_16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g205d256e22c_1_16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3" name="Google Shape;263;g205d256e22c_1_16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264" name="Google Shape;264;g205d256e22c_1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65" name="Google Shape;265;g205d256e22c_1_16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g205d256e22c_1_16"/>
          <p:cNvSpPr txBox="1"/>
          <p:nvPr/>
        </p:nvSpPr>
        <p:spPr>
          <a:xfrm>
            <a:off x="1285350" y="1062925"/>
            <a:ext cx="76563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настоящий момент в школе обучается около 30 учеников на заочной форме и более 10 на очно-заочной. </a:t>
            </a:r>
            <a:endParaRPr i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g205d256e22c_1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200" y="2038825"/>
            <a:ext cx="2764155" cy="276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/>
          <p:nvPr/>
        </p:nvSpPr>
        <p:spPr>
          <a:xfrm rot="10800000">
            <a:off x="152400" y="-46014"/>
            <a:ext cx="5634001" cy="5232138"/>
          </a:xfrm>
          <a:custGeom>
            <a:rect b="b" l="l" r="r" t="t"/>
            <a:pathLst>
              <a:path extrusionOk="0" h="6976184" w="7512001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chemeClr val="accent2">
              <a:alpha val="84705"/>
            </a:schemeClr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7"/>
          <p:cNvSpPr/>
          <p:nvPr/>
        </p:nvSpPr>
        <p:spPr>
          <a:xfrm>
            <a:off x="167175" y="2301505"/>
            <a:ext cx="3289501" cy="649450"/>
          </a:xfrm>
          <a:custGeom>
            <a:rect b="b" l="l" r="r" t="t"/>
            <a:pathLst>
              <a:path extrusionOk="0" h="865933" w="4386001">
                <a:moveTo>
                  <a:pt x="0" y="0"/>
                </a:moveTo>
                <a:lnTo>
                  <a:pt x="4386001" y="0"/>
                </a:lnTo>
                <a:lnTo>
                  <a:pt x="3547801" y="865933"/>
                </a:lnTo>
                <a:lnTo>
                  <a:pt x="0" y="865933"/>
                </a:lnTo>
                <a:lnTo>
                  <a:pt x="0" y="0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7"/>
          <p:cNvSpPr/>
          <p:nvPr/>
        </p:nvSpPr>
        <p:spPr>
          <a:xfrm rot="1363364">
            <a:off x="4071513" y="2120966"/>
            <a:ext cx="419534" cy="3267683"/>
          </a:xfrm>
          <a:custGeom>
            <a:rect b="b" l="l" r="r" t="t"/>
            <a:pathLst>
              <a:path extrusionOk="0" h="5400000" w="559378">
                <a:moveTo>
                  <a:pt x="32" y="222006"/>
                </a:moveTo>
                <a:lnTo>
                  <a:pt x="540000" y="0"/>
                </a:lnTo>
                <a:cubicBezTo>
                  <a:pt x="546459" y="1707056"/>
                  <a:pt x="552919" y="3414112"/>
                  <a:pt x="559378" y="5121168"/>
                </a:cubicBez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7"/>
          <p:cNvSpPr/>
          <p:nvPr/>
        </p:nvSpPr>
        <p:spPr>
          <a:xfrm rot="1363356">
            <a:off x="5339719" y="-269884"/>
            <a:ext cx="405416" cy="3836091"/>
          </a:xfrm>
          <a:custGeom>
            <a:rect b="b" l="l" r="r" t="t"/>
            <a:pathLst>
              <a:path extrusionOk="0" h="5400000" w="540000">
                <a:moveTo>
                  <a:pt x="33336" y="214350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lnTo>
                  <a:pt x="33336" y="2143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7828465" y="2171492"/>
            <a:ext cx="1300453" cy="2972009"/>
          </a:xfrm>
          <a:prstGeom prst="triangle">
            <a:avLst>
              <a:gd fmla="val 10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8950" lIns="77900" spcFirstLastPara="1" rIns="77900" wrap="square" tIns="38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 txBox="1"/>
          <p:nvPr/>
        </p:nvSpPr>
        <p:spPr>
          <a:xfrm>
            <a:off x="253019" y="2232919"/>
            <a:ext cx="2783400" cy="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00" spcFirstLastPara="1" rIns="77900" wrap="square" tIns="38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i="0" lang="ru-RU" sz="46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</a:t>
            </a:r>
            <a:endParaRPr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8" name="Google Shape;27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2000" y="123706"/>
            <a:ext cx="1392901" cy="1392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ywebicons.ru/i/png/f39e75d4b0c5938379e103dbbb49d33d.png" id="279" name="Google Shape;27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7559" y="1388468"/>
            <a:ext cx="685650" cy="6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"/>
          <p:cNvPicPr preferRelativeResize="0"/>
          <p:nvPr/>
        </p:nvPicPr>
        <p:blipFill rotWithShape="1">
          <a:blip r:embed="rId5">
            <a:alphaModFix/>
          </a:blip>
          <a:srcRect b="20891" l="8530" r="10194" t="22626"/>
          <a:stretch/>
        </p:blipFill>
        <p:spPr>
          <a:xfrm>
            <a:off x="5085896" y="3469726"/>
            <a:ext cx="1170420" cy="156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8024" y="1388473"/>
            <a:ext cx="1507612" cy="150761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7"/>
          <p:cNvSpPr txBox="1"/>
          <p:nvPr/>
        </p:nvSpPr>
        <p:spPr>
          <a:xfrm>
            <a:off x="5553725" y="2799975"/>
            <a:ext cx="247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https://quantum.odinedu.ru/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g1fe62a37bbb_0_12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g1fe62a37bbb_0_12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" name="Google Shape;116;g1fe62a37bbb_0_12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117" name="Google Shape;117;g1fe62a37bbb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118" name="Google Shape;118;g1fe62a37bbb_0_12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g1fe62a37bbb_0_12"/>
          <p:cNvSpPr txBox="1"/>
          <p:nvPr/>
        </p:nvSpPr>
        <p:spPr>
          <a:xfrm>
            <a:off x="909000" y="988125"/>
            <a:ext cx="7926000" cy="33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Федеральный государственный образовательный стандарт начального/ основного общего образования</a:t>
            </a:r>
            <a:endParaRPr b="1"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обеспечивает: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i="1" lang="ru-RU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вариативность содержания образовательных программ основного общего образования (далее - программы основного общего образования), возможность формирования программ основного общего образования различного уровня сложности и направленности с учетом образовательных потребностей и способностей обучающихся, включая одаренных детей, детей с ограниченными возможностями здоровья (далее - обучающиеся с ОВЗ)</a:t>
            </a:r>
            <a:r>
              <a:rPr lang="ru-RU" sz="18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...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Google Shape;124;g205d256e22c_1_8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g205d256e22c_1_8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g205d256e22c_1_8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127" name="Google Shape;127;g205d256e22c_1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descr="blob:https://web.whatsapp.com/2fa6d3a1-e9e2-4f90-9fc1-a96127064a43" id="128" name="Google Shape;128;g205d256e22c_1_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205d256e22c_1_8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g205d256e22c_1_8"/>
          <p:cNvSpPr/>
          <p:nvPr/>
        </p:nvSpPr>
        <p:spPr>
          <a:xfrm flipH="1">
            <a:off x="2687675" y="1250575"/>
            <a:ext cx="6255600" cy="566700"/>
          </a:xfrm>
          <a:prstGeom prst="homePlat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latin typeface="Times New Roman"/>
                <a:ea typeface="Times New Roman"/>
                <a:cs typeface="Times New Roman"/>
                <a:sym typeface="Times New Roman"/>
              </a:rPr>
              <a:t>выбор формы обучения: очно, очно-заочно, заочно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g205d256e22c_1_8"/>
          <p:cNvSpPr/>
          <p:nvPr/>
        </p:nvSpPr>
        <p:spPr>
          <a:xfrm flipH="1">
            <a:off x="2687675" y="2012575"/>
            <a:ext cx="6255600" cy="566700"/>
          </a:xfrm>
          <a:prstGeom prst="homePlate">
            <a:avLst>
              <a:gd fmla="val 50000" name="adj"/>
            </a:avLst>
          </a:prstGeom>
          <a:solidFill>
            <a:srgbClr val="CFE2F3"/>
          </a:solidFill>
          <a:ln cap="flat" cmpd="sng" w="9525">
            <a:solidFill>
              <a:srgbClr val="1F38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latin typeface="Times New Roman"/>
                <a:ea typeface="Times New Roman"/>
                <a:cs typeface="Times New Roman"/>
                <a:sym typeface="Times New Roman"/>
              </a:rPr>
              <a:t>выбор уровня сложности: углубленное изучение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g205d256e22c_1_8"/>
          <p:cNvSpPr/>
          <p:nvPr/>
        </p:nvSpPr>
        <p:spPr>
          <a:xfrm flipH="1">
            <a:off x="2687675" y="2774575"/>
            <a:ext cx="6255600" cy="566700"/>
          </a:xfrm>
          <a:prstGeom prst="homePlate">
            <a:avLst>
              <a:gd fmla="val 50000" name="adj"/>
            </a:avLst>
          </a:prstGeom>
          <a:solidFill>
            <a:srgbClr val="FFF2CC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latin typeface="Times New Roman"/>
                <a:ea typeface="Times New Roman"/>
                <a:cs typeface="Times New Roman"/>
                <a:sym typeface="Times New Roman"/>
              </a:rPr>
              <a:t>выбор направленности обучения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g205d256e22c_1_8"/>
          <p:cNvSpPr/>
          <p:nvPr/>
        </p:nvSpPr>
        <p:spPr>
          <a:xfrm flipH="1">
            <a:off x="2687675" y="3536575"/>
            <a:ext cx="6255600" cy="566700"/>
          </a:xfrm>
          <a:prstGeom prst="homePlate">
            <a:avLst>
              <a:gd fmla="val 50000" name="adj"/>
            </a:avLst>
          </a:prstGeom>
          <a:solidFill>
            <a:srgbClr val="CFE2F3"/>
          </a:solidFill>
          <a:ln cap="flat" cmpd="sng" w="9525">
            <a:solidFill>
              <a:srgbClr val="1F38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latin typeface="Times New Roman"/>
                <a:ea typeface="Times New Roman"/>
                <a:cs typeface="Times New Roman"/>
                <a:sym typeface="Times New Roman"/>
              </a:rPr>
              <a:t>учет индивидуальных психологических способностей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g205d256e22c_1_8"/>
          <p:cNvSpPr/>
          <p:nvPr/>
        </p:nvSpPr>
        <p:spPr>
          <a:xfrm>
            <a:off x="290875" y="1499225"/>
            <a:ext cx="2320500" cy="26040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205d256e22c_1_8"/>
          <p:cNvSpPr txBox="1"/>
          <p:nvPr/>
        </p:nvSpPr>
        <p:spPr>
          <a:xfrm rot="-605230">
            <a:off x="513436" y="1691678"/>
            <a:ext cx="2062278" cy="5027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индивидуальный</a:t>
            </a:r>
            <a:endParaRPr i="1"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g205d256e22c_1_8"/>
          <p:cNvSpPr txBox="1"/>
          <p:nvPr/>
        </p:nvSpPr>
        <p:spPr>
          <a:xfrm rot="1002817">
            <a:off x="360979" y="3063245"/>
            <a:ext cx="2062325" cy="5027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подход</a:t>
            </a:r>
            <a:endParaRPr i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g294a88c0a75_0_0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g294a88c0a75_0_0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g294a88c0a75_0_0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144" name="Google Shape;144;g294a88c0a7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descr="blob:https://web.whatsapp.com/2fa6d3a1-e9e2-4f90-9fc1-a96127064a43" id="145" name="Google Shape;145;g294a88c0a75_0_0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94a88c0a75_0_0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g294a88c0a7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150" y="1474950"/>
            <a:ext cx="3928732" cy="2619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94a88c0a75_0_0"/>
          <p:cNvSpPr txBox="1"/>
          <p:nvPr/>
        </p:nvSpPr>
        <p:spPr>
          <a:xfrm>
            <a:off x="996625" y="975225"/>
            <a:ext cx="39030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94a88c0a75_0_0"/>
          <p:cNvSpPr txBox="1"/>
          <p:nvPr/>
        </p:nvSpPr>
        <p:spPr>
          <a:xfrm>
            <a:off x="931125" y="4120825"/>
            <a:ext cx="3969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Эффективная начальная школа</a:t>
            </a:r>
            <a:endParaRPr b="1" sz="20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g294a88c0a75_0_0"/>
          <p:cNvSpPr txBox="1"/>
          <p:nvPr/>
        </p:nvSpPr>
        <p:spPr>
          <a:xfrm>
            <a:off x="4969725" y="4120825"/>
            <a:ext cx="3969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Адаптированные программы</a:t>
            </a:r>
            <a:endParaRPr b="1" sz="20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g294a88c0a75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3282" y="1453825"/>
            <a:ext cx="3938317" cy="262063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94a88c0a75_0_0"/>
          <p:cNvSpPr txBox="1"/>
          <p:nvPr/>
        </p:nvSpPr>
        <p:spPr>
          <a:xfrm>
            <a:off x="1392275" y="825525"/>
            <a:ext cx="69294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Начальное общее образование</a:t>
            </a:r>
            <a:endParaRPr b="1" sz="24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g205d256e22c_1_0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8" name="Google Shape;158;g205d256e22c_1_0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9" name="Google Shape;159;g205d256e22c_1_0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160" name="Google Shape;160;g205d256e22c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161" name="Google Shape;161;g205d256e22c_1_0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g205d256e22c_1_0"/>
          <p:cNvSpPr txBox="1"/>
          <p:nvPr/>
        </p:nvSpPr>
        <p:spPr>
          <a:xfrm rot="-1306530">
            <a:off x="89938" y="12647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3" name="Google Shape;163;g205d256e22c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4851" y="1003725"/>
            <a:ext cx="23622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05d256e22c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8251" y="2070525"/>
            <a:ext cx="3184950" cy="238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05d256e22c_1_0"/>
          <p:cNvPicPr preferRelativeResize="0"/>
          <p:nvPr/>
        </p:nvPicPr>
        <p:blipFill rotWithShape="1">
          <a:blip r:embed="rId6">
            <a:alphaModFix/>
          </a:blip>
          <a:srcRect b="31384" l="0" r="0" t="13985"/>
          <a:stretch/>
        </p:blipFill>
        <p:spPr>
          <a:xfrm>
            <a:off x="93675" y="2526114"/>
            <a:ext cx="3184949" cy="23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205d256e22c_1_0"/>
          <p:cNvSpPr txBox="1"/>
          <p:nvPr/>
        </p:nvSpPr>
        <p:spPr>
          <a:xfrm>
            <a:off x="1926950" y="853975"/>
            <a:ext cx="46728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1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День открытых дверей для будущих пятиклассников и их родителей</a:t>
            </a:r>
            <a:endParaRPr b="1" sz="21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Google Shape;171;g28f404a1780_0_19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72" name="Google Shape;172;g28f404a1780_0_19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3" name="Google Shape;173;g28f404a1780_0_19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174" name="Google Shape;174;g28f404a1780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175" name="Google Shape;175;g28f404a1780_0_19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g28f404a1780_0_19"/>
          <p:cNvSpPr txBox="1"/>
          <p:nvPr/>
        </p:nvSpPr>
        <p:spPr>
          <a:xfrm>
            <a:off x="1392275" y="825525"/>
            <a:ext cx="69294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Основное общее образование</a:t>
            </a:r>
            <a:endParaRPr b="1" sz="24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g28f404a1780_0_19"/>
          <p:cNvPicPr preferRelativeResize="0"/>
          <p:nvPr/>
        </p:nvPicPr>
        <p:blipFill rotWithShape="1">
          <a:blip r:embed="rId4">
            <a:alphaModFix/>
          </a:blip>
          <a:srcRect b="12403" l="0" r="48956" t="0"/>
          <a:stretch/>
        </p:blipFill>
        <p:spPr>
          <a:xfrm>
            <a:off x="4816050" y="1308525"/>
            <a:ext cx="4017411" cy="36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8f404a1780_0_19"/>
          <p:cNvSpPr/>
          <p:nvPr/>
        </p:nvSpPr>
        <p:spPr>
          <a:xfrm>
            <a:off x="1114250" y="2084175"/>
            <a:ext cx="3400500" cy="3528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выбор 2  курсов по выбору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Google Shape;179;g28f404a1780_0_19"/>
          <p:cNvSpPr/>
          <p:nvPr/>
        </p:nvSpPr>
        <p:spPr>
          <a:xfrm>
            <a:off x="1114250" y="2693775"/>
            <a:ext cx="3400500" cy="4830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возможность сменить курсы по выбору 1 раз в год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g28f404a1780_0_19"/>
          <p:cNvSpPr/>
          <p:nvPr/>
        </p:nvSpPr>
        <p:spPr>
          <a:xfrm>
            <a:off x="1114250" y="3455775"/>
            <a:ext cx="3400500" cy="483000"/>
          </a:xfrm>
          <a:prstGeom prst="homePlate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широкое использование возможностей внеурочной деятельности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1" name="Google Shape;181;g28f404a1780_0_19"/>
          <p:cNvSpPr txBox="1"/>
          <p:nvPr/>
        </p:nvSpPr>
        <p:spPr>
          <a:xfrm rot="-1306530">
            <a:off x="89938" y="12647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5-6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Google Shape;186;g2cd2bcf2de3_0_35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7" name="Google Shape;187;g2cd2bcf2de3_0_35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g2cd2bcf2de3_0_35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189" name="Google Shape;189;g2cd2bcf2de3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190" name="Google Shape;190;g2cd2bcf2de3_0_35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g2cd2bcf2de3_0_35"/>
          <p:cNvSpPr txBox="1"/>
          <p:nvPr/>
        </p:nvSpPr>
        <p:spPr>
          <a:xfrm rot="-1306530">
            <a:off x="470938" y="15695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5-6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2" name="Google Shape;192;g2cd2bcf2de3_0_35"/>
          <p:cNvPicPr preferRelativeResize="0"/>
          <p:nvPr/>
        </p:nvPicPr>
        <p:blipFill rotWithShape="1">
          <a:blip r:embed="rId4">
            <a:alphaModFix/>
          </a:blip>
          <a:srcRect b="43646" l="1986" r="66635" t="17194"/>
          <a:stretch/>
        </p:blipFill>
        <p:spPr>
          <a:xfrm>
            <a:off x="3017750" y="799150"/>
            <a:ext cx="5787163" cy="40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g2cd2bcf2de3_0_53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" name="Google Shape;198;g2cd2bcf2de3_0_53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9" name="Google Shape;199;g2cd2bcf2de3_0_53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200" name="Google Shape;200;g2cd2bcf2de3_0_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01" name="Google Shape;201;g2cd2bcf2de3_0_53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g2cd2bcf2de3_0_53"/>
          <p:cNvSpPr txBox="1"/>
          <p:nvPr/>
        </p:nvSpPr>
        <p:spPr>
          <a:xfrm rot="-1306530">
            <a:off x="13738" y="10361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5-6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g2cd2bcf2de3_0_53"/>
          <p:cNvSpPr/>
          <p:nvPr/>
        </p:nvSpPr>
        <p:spPr>
          <a:xfrm flipH="1">
            <a:off x="1480425" y="812925"/>
            <a:ext cx="4794600" cy="20853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latin typeface="Times New Roman"/>
                <a:ea typeface="Times New Roman"/>
                <a:cs typeface="Times New Roman"/>
                <a:sym typeface="Times New Roman"/>
              </a:rPr>
              <a:t>            Курсы по выбору: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первые шаги в химию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практикум по  биологии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практикум по математике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практикум по информатике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первые шаги в физику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второй иностранный язык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искусство перевода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g2cd2bcf2de3_0_53"/>
          <p:cNvSpPr/>
          <p:nvPr/>
        </p:nvSpPr>
        <p:spPr>
          <a:xfrm flipH="1">
            <a:off x="3461625" y="3068650"/>
            <a:ext cx="4794600" cy="1810800"/>
          </a:xfrm>
          <a:prstGeom prst="homePlate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latin typeface="Times New Roman"/>
                <a:ea typeface="Times New Roman"/>
                <a:cs typeface="Times New Roman"/>
                <a:sym typeface="Times New Roman"/>
              </a:rPr>
              <a:t>            Внеурочная деятельность: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Технология и 3d-моделирование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Экспериментальная химия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Литературная гостиная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Экологический практикум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Робототехника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5249" lvl="0" marL="899999" rtl="0" algn="l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ru-RU" sz="1500">
                <a:latin typeface="Times New Roman"/>
                <a:ea typeface="Times New Roman"/>
                <a:cs typeface="Times New Roman"/>
                <a:sym typeface="Times New Roman"/>
              </a:rPr>
              <a:t>Олимпиадная математика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9" name="Google Shape;209;g28f404a1780_0_27"/>
          <p:cNvCxnSpPr/>
          <p:nvPr/>
        </p:nvCxnSpPr>
        <p:spPr>
          <a:xfrm>
            <a:off x="792000" y="714360"/>
            <a:ext cx="8235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0" name="Google Shape;210;g28f404a1780_0_27"/>
          <p:cNvCxnSpPr/>
          <p:nvPr/>
        </p:nvCxnSpPr>
        <p:spPr>
          <a:xfrm>
            <a:off x="6147000" y="636750"/>
            <a:ext cx="28800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1" name="Google Shape;211;g28f404a1780_0_27"/>
          <p:cNvSpPr/>
          <p:nvPr/>
        </p:nvSpPr>
        <p:spPr>
          <a:xfrm>
            <a:off x="0" y="4955382"/>
            <a:ext cx="9144000" cy="225600"/>
          </a:xfrm>
          <a:prstGeom prst="rect">
            <a:avLst/>
          </a:prstGeom>
          <a:solidFill>
            <a:schemeClr val="accent2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ru-RU" sz="1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Муниципальное бюджетное общеобразовательное учреждение Школа «КвантУм» имени Героя Советского Союза Василия Фабричнова</a:t>
            </a:r>
            <a:endParaRPr b="1" i="0" sz="10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C:\Users\Оксана\Desktop\школа в которой хочется учится\КвантУм\Эмблема2.jpg" id="212" name="Google Shape;212;g28f404a1780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1" y="96750"/>
            <a:ext cx="908400" cy="108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sp>
        <p:nvSpPr>
          <p:cNvPr id="213" name="Google Shape;213;g28f404a1780_0_27"/>
          <p:cNvSpPr/>
          <p:nvPr/>
        </p:nvSpPr>
        <p:spPr>
          <a:xfrm>
            <a:off x="937500" y="231750"/>
            <a:ext cx="8055000" cy="405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-RU" sz="15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Школа, ориентированная на ребенка</a:t>
            </a:r>
            <a:endParaRPr b="1" i="0" sz="15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g28f404a1780_0_27"/>
          <p:cNvSpPr txBox="1"/>
          <p:nvPr/>
        </p:nvSpPr>
        <p:spPr>
          <a:xfrm>
            <a:off x="1392275" y="825525"/>
            <a:ext cx="6929400" cy="4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1F38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Основное общее образование</a:t>
            </a:r>
            <a:endParaRPr b="1" sz="2400">
              <a:solidFill>
                <a:srgbClr val="1F386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g28f404a1780_0_27"/>
          <p:cNvSpPr txBox="1"/>
          <p:nvPr/>
        </p:nvSpPr>
        <p:spPr>
          <a:xfrm rot="-1306530">
            <a:off x="89938" y="1264762"/>
            <a:ext cx="2217425" cy="8056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1" i="1" lang="ru-RU" sz="28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-9 классы</a:t>
            </a:r>
            <a:endParaRPr b="1" i="1" sz="28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g28f404a1780_0_27"/>
          <p:cNvSpPr/>
          <p:nvPr/>
        </p:nvSpPr>
        <p:spPr>
          <a:xfrm>
            <a:off x="1873475" y="2156325"/>
            <a:ext cx="802000" cy="1454300"/>
          </a:xfrm>
          <a:custGeom>
            <a:rect b="b" l="l" r="r" t="t"/>
            <a:pathLst>
              <a:path extrusionOk="0" h="58172" w="32080">
                <a:moveTo>
                  <a:pt x="32080" y="0"/>
                </a:moveTo>
                <a:lnTo>
                  <a:pt x="0" y="0"/>
                </a:lnTo>
                <a:lnTo>
                  <a:pt x="0" y="58172"/>
                </a:lnTo>
                <a:lnTo>
                  <a:pt x="31652" y="58172"/>
                </a:lnTo>
              </a:path>
            </a:pathLst>
          </a:cu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Google Shape;217;g28f404a1780_0_27"/>
          <p:cNvSpPr/>
          <p:nvPr/>
        </p:nvSpPr>
        <p:spPr>
          <a:xfrm>
            <a:off x="2708900" y="1768675"/>
            <a:ext cx="6029700" cy="84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Классы с углубленным изучением отдельных предметов: инженерный класс (математика, физика), IT-класс (математика, информатика), биотех (химия, биология)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g28f404a1780_0_27"/>
          <p:cNvSpPr/>
          <p:nvPr/>
        </p:nvSpPr>
        <p:spPr>
          <a:xfrm>
            <a:off x="2708900" y="3216475"/>
            <a:ext cx="6029700" cy="84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Общеобразовательные классы с возможностью выбора курсов разного уровня сложности, в различных направлениях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2020-06-06T17:14:33Z</dcterms:created>
  <dc:creator>Юрий Козырев</dc:creator>
</cp:coreProperties>
</file>