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9.png" ContentType="image/pn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png" ContentType="image/png"/>
  <Override PartName="/ppt/media/image20.png" ContentType="image/pn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568E567-19F3-4D76-BFFA-9F309EC4A12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Tex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4D3152BE-69FC-488F-B3A8-C96CA9AB4BA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8C49B169-D7A4-4C38-AF70-8A308F11C21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97D9186-44B2-407B-98AE-D8564BA79A0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907C800-D012-4855-9D32-B1372EDB5F2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1B25238-5CDD-4AEC-9A18-A62B7F4E13A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5AF680B7-F415-476F-91B8-B43BE4826BB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EF4F057-3D34-4DD4-8366-18763071476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482FE548-5DCD-4A58-99C7-28C0D37875A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3D20916B-A7C2-43A4-83AA-B66B46C5BBC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45E765B7-8D0E-4CDD-A768-D8F5CC95A8D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93651" lnSpcReduction="10000"/>
          </a:bodyPr>
          <a:p>
            <a:pPr indent="0">
              <a:buNone/>
            </a:pPr>
            <a:r>
              <a:rPr b="0" lang="ru-RU" sz="60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6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‹</a:t>
            </a:r>
            <a:r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buNone/>
            </a:pPr>
            <a:r>
              <a:rPr b="0" lang="ru-RU" sz="32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7491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7576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‹</a:t>
            </a:r>
            <a:r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buNone/>
            </a:pPr>
            <a:r>
              <a:rPr b="0" lang="ru-RU" sz="32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32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8906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7576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16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‹</a:t>
            </a:r>
            <a:r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422"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 rot="5400000">
            <a:off x="3920400" y="-1256400"/>
            <a:ext cx="4350960" cy="10515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4983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‹</a:t>
            </a:r>
            <a:r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 rot="5400000">
            <a:off x="7133760" y="1956240"/>
            <a:ext cx="5811480" cy="2628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 rot="5400000">
            <a:off x="1799640" y="-596160"/>
            <a:ext cx="5811480" cy="7733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‹</a:t>
            </a:r>
            <a:r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422"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‹</a:t>
            </a:r>
            <a:r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buNone/>
            </a:pPr>
            <a:r>
              <a:rPr b="0" lang="ru-RU" sz="60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60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4998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‹</a:t>
            </a:r>
            <a:r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422"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‹</a:t>
            </a:r>
            <a:r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422"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748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7480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‹</a:t>
            </a:r>
            <a:r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‹</a:t>
            </a:r>
            <a:r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3422"/>
          </a:bodyPr>
          <a:p>
            <a:pPr indent="0">
              <a:buNone/>
            </a:pPr>
            <a:r>
              <a:rPr b="0" lang="ru-RU" sz="4400" spc="-1" strike="noStrike">
                <a:solidFill>
                  <a:schemeClr val="dk1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1874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4983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18742" lnSpcReduction="1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4983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Второй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Третий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Четвёртый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Пятый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Шестой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chemeClr val="dk1"/>
                </a:solidFill>
                <a:latin typeface="Calibri"/>
              </a:rPr>
              <a:t>Седьмой уровень структуры</a:t>
            </a:r>
            <a:endParaRPr b="0" lang="ru-RU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7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PlaceHolder 8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‹</a:t>
            </a:r>
            <a:r>
              <a:rPr b="0" lang="ru-RU" sz="1200" spc="-1" strike="noStrike">
                <a:solidFill>
                  <a:srgbClr val="888888"/>
                </a:solidFill>
                <a:latin typeface="Calibri"/>
                <a:ea typeface="Calibri"/>
              </a:rPr>
              <a:t>#›</a:t>
            </a:r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8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slideLayout" Target="../slideLayouts/slideLayout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77"/>
          <p:cNvSpPr/>
          <p:nvPr/>
        </p:nvSpPr>
        <p:spPr>
          <a:xfrm>
            <a:off x="7255800" y="0"/>
            <a:ext cx="5271120" cy="57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>
                <a:solidFill>
                  <a:schemeClr val="dk1"/>
                </a:solidFill>
                <a:latin typeface="Arial Narrow"/>
                <a:ea typeface="Arial Narrow"/>
              </a:rPr>
              <a:t>МБОУ Школа “КвантУм”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38"/>
          <p:cNvSpPr/>
          <p:nvPr/>
        </p:nvSpPr>
        <p:spPr>
          <a:xfrm>
            <a:off x="7855920" y="66240"/>
            <a:ext cx="4335840" cy="72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15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Arial Narrow"/>
                <a:ea typeface="Arial Narrow"/>
              </a:rPr>
              <a:t>Мир фантазии и слов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Shape 139"/>
          <p:cNvSpPr/>
          <p:nvPr/>
        </p:nvSpPr>
        <p:spPr>
          <a:xfrm>
            <a:off x="178560" y="204480"/>
            <a:ext cx="6095520" cy="57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Arial Narrow"/>
                <a:ea typeface="Arial Narrow"/>
              </a:rPr>
              <a:t>02.06.2025-08.06.2025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Shape 140"/>
          <p:cNvSpPr/>
          <p:nvPr/>
        </p:nvSpPr>
        <p:spPr>
          <a:xfrm>
            <a:off x="178560" y="6086160"/>
            <a:ext cx="110671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Arial Narrow"/>
                <a:ea typeface="Arial Narrow"/>
              </a:rPr>
              <a:t>Краткий комментарий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42"/>
          <p:cNvSpPr/>
          <p:nvPr/>
        </p:nvSpPr>
        <p:spPr>
          <a:xfrm>
            <a:off x="4487400" y="0"/>
            <a:ext cx="8218440" cy="100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marL="4320" algn="ctr" defTabSz="914400">
              <a:lnSpc>
                <a:spcPct val="107000"/>
              </a:lnSpc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Arial Narrow"/>
                <a:ea typeface="Arial Narrow"/>
              </a:rPr>
              <a:t>Каникулярная</a:t>
            </a:r>
            <a:r>
              <a:rPr b="1" lang="ru-RU" sz="2400" spc="-1" strike="noStrike">
                <a:solidFill>
                  <a:schemeClr val="dk1"/>
                </a:solidFill>
                <a:latin typeface="Arial Narrow"/>
                <a:ea typeface="Arial Narrow"/>
              </a:rPr>
              <a:t> </a:t>
            </a:r>
            <a:r>
              <a:rPr b="1" lang="ru-RU" sz="2400" spc="-1" strike="noStrike">
                <a:solidFill>
                  <a:srgbClr val="000000"/>
                </a:solidFill>
                <a:latin typeface="Arial Narrow"/>
                <a:ea typeface="Arial Narrow"/>
              </a:rPr>
              <a:t>неделя: находки вашего ДО</a:t>
            </a:r>
            <a:r>
              <a:rPr b="1" lang="ru-RU" sz="2400" spc="-1" strike="noStrike">
                <a:solidFill>
                  <a:schemeClr val="dk1"/>
                </a:solidFill>
                <a:latin typeface="Arial Narrow"/>
                <a:ea typeface="Arial Narrow"/>
              </a:rPr>
              <a:t>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4320" algn="ctr" defTabSz="914400">
              <a:lnSpc>
                <a:spcPct val="107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400" spc="-1" strike="noStrike">
                <a:solidFill>
                  <a:srgbClr val="000000"/>
                </a:solidFill>
                <a:latin typeface="Arial Narrow"/>
                <a:ea typeface="Arial Narrow"/>
              </a:rPr>
              <a:t>(Моя Россия)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Shape 143"/>
          <p:cNvSpPr/>
          <p:nvPr/>
        </p:nvSpPr>
        <p:spPr>
          <a:xfrm>
            <a:off x="139320" y="146520"/>
            <a:ext cx="6248160" cy="57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Arial Narrow"/>
                <a:ea typeface="Arial Narrow"/>
              </a:rPr>
              <a:t>09.06.2025-15.06.2025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Shape 144"/>
          <p:cNvSpPr/>
          <p:nvPr/>
        </p:nvSpPr>
        <p:spPr>
          <a:xfrm>
            <a:off x="199800" y="6086160"/>
            <a:ext cx="110671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Arial Narrow"/>
                <a:ea typeface="Arial Narrow"/>
              </a:rPr>
              <a:t>Краткий комментарий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79"/>
          <p:cNvSpPr/>
          <p:nvPr/>
        </p:nvSpPr>
        <p:spPr>
          <a:xfrm>
            <a:off x="0" y="2618280"/>
            <a:ext cx="12191760" cy="155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9600" spc="-1" strike="noStrike">
                <a:solidFill>
                  <a:srgbClr val="000000"/>
                </a:solidFill>
                <a:latin typeface="Arial"/>
                <a:ea typeface="Arial"/>
              </a:rPr>
              <a:t>шестой   МОДУЛЬ</a:t>
            </a:r>
            <a:endParaRPr b="0" lang="ru-RU" sz="9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81"/>
          <p:cNvSpPr/>
          <p:nvPr/>
        </p:nvSpPr>
        <p:spPr>
          <a:xfrm>
            <a:off x="-727560" y="140760"/>
            <a:ext cx="5270760" cy="57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Arial Narrow"/>
                <a:ea typeface="Arial Narrow"/>
              </a:rPr>
              <a:t>14.04.2025-20.04.2025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Shape 82"/>
          <p:cNvSpPr/>
          <p:nvPr/>
        </p:nvSpPr>
        <p:spPr>
          <a:xfrm>
            <a:off x="5733360" y="110160"/>
            <a:ext cx="67129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Arial Narrow"/>
                <a:ea typeface="Arial Narrow"/>
              </a:rPr>
              <a:t>Взаимодействие с родителями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Shape 83"/>
          <p:cNvSpPr/>
          <p:nvPr/>
        </p:nvSpPr>
        <p:spPr>
          <a:xfrm>
            <a:off x="199800" y="6086160"/>
            <a:ext cx="110671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Arial Narrow"/>
                <a:ea typeface="Arial Narrow"/>
              </a:rPr>
              <a:t>Воспитанники и их родители приняли участие в проекте “Книга памяти”. Приняли активное участие в акции “Рисуем Победу”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Picture 85" descr=""/>
          <p:cNvPicPr/>
          <p:nvPr/>
        </p:nvPicPr>
        <p:blipFill>
          <a:blip r:embed="rId1"/>
          <a:stretch/>
        </p:blipFill>
        <p:spPr>
          <a:xfrm>
            <a:off x="152280" y="917280"/>
            <a:ext cx="6629040" cy="4157280"/>
          </a:xfrm>
          <a:prstGeom prst="rect">
            <a:avLst/>
          </a:prstGeom>
          <a:ln w="0">
            <a:noFill/>
          </a:ln>
        </p:spPr>
      </p:pic>
      <p:pic>
        <p:nvPicPr>
          <p:cNvPr id="73" name="Picture 87" descr=""/>
          <p:cNvPicPr/>
          <p:nvPr/>
        </p:nvPicPr>
        <p:blipFill>
          <a:blip r:embed="rId2"/>
          <a:srcRect l="0" t="219" r="0" b="219"/>
          <a:stretch/>
        </p:blipFill>
        <p:spPr>
          <a:xfrm>
            <a:off x="6892200" y="756360"/>
            <a:ext cx="2739600" cy="3853800"/>
          </a:xfrm>
          <a:prstGeom prst="rect">
            <a:avLst/>
          </a:prstGeom>
          <a:ln w="0">
            <a:noFill/>
          </a:ln>
        </p:spPr>
      </p:pic>
      <p:pic>
        <p:nvPicPr>
          <p:cNvPr id="74" name="Picture 89" descr=""/>
          <p:cNvPicPr/>
          <p:nvPr/>
        </p:nvPicPr>
        <p:blipFill>
          <a:blip r:embed="rId3"/>
          <a:stretch/>
        </p:blipFill>
        <p:spPr>
          <a:xfrm>
            <a:off x="9110880" y="1868760"/>
            <a:ext cx="2739600" cy="385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91"/>
          <p:cNvSpPr/>
          <p:nvPr/>
        </p:nvSpPr>
        <p:spPr>
          <a:xfrm>
            <a:off x="-987840" y="146520"/>
            <a:ext cx="6095520" cy="57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Arial Narrow"/>
                <a:ea typeface="Arial Narrow"/>
              </a:rPr>
              <a:t>21.04.2025-27.04.2025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Shape 92"/>
          <p:cNvSpPr/>
          <p:nvPr/>
        </p:nvSpPr>
        <p:spPr>
          <a:xfrm>
            <a:off x="4277160" y="115560"/>
            <a:ext cx="773244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Arial Narrow"/>
                <a:ea typeface="Arial Narrow"/>
              </a:rPr>
              <a:t>Инновационные технологии и практики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Shape 93"/>
          <p:cNvSpPr/>
          <p:nvPr/>
        </p:nvSpPr>
        <p:spPr>
          <a:xfrm>
            <a:off x="147240" y="6065280"/>
            <a:ext cx="110671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chemeClr val="dk1"/>
                </a:solidFill>
                <a:latin typeface="Arial Narrow"/>
                <a:ea typeface="Arial Narrow"/>
              </a:rPr>
              <a:t>“</a:t>
            </a:r>
            <a:r>
              <a:rPr b="1" lang="ru-RU" sz="1800" spc="-1" strike="noStrike">
                <a:solidFill>
                  <a:schemeClr val="dk1"/>
                </a:solidFill>
                <a:latin typeface="Arial Narrow"/>
                <a:ea typeface="Arial Narrow"/>
              </a:rPr>
              <a:t>Наш дом - Земля” экологическая викторина с использованием интеллект-карт.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8" name="Picture 95" descr=""/>
          <p:cNvPicPr/>
          <p:nvPr/>
        </p:nvPicPr>
        <p:blipFill>
          <a:blip r:embed="rId1"/>
          <a:stretch/>
        </p:blipFill>
        <p:spPr>
          <a:xfrm>
            <a:off x="374040" y="2094840"/>
            <a:ext cx="2905560" cy="3792240"/>
          </a:xfrm>
          <a:prstGeom prst="rect">
            <a:avLst/>
          </a:prstGeom>
          <a:ln w="0">
            <a:noFill/>
          </a:ln>
        </p:spPr>
      </p:pic>
      <p:pic>
        <p:nvPicPr>
          <p:cNvPr id="79" name="Picture 97" descr=""/>
          <p:cNvPicPr/>
          <p:nvPr/>
        </p:nvPicPr>
        <p:blipFill>
          <a:blip r:embed="rId2"/>
          <a:stretch/>
        </p:blipFill>
        <p:spPr>
          <a:xfrm>
            <a:off x="3575520" y="2135880"/>
            <a:ext cx="4210200" cy="371016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99" descr=""/>
          <p:cNvPicPr/>
          <p:nvPr/>
        </p:nvPicPr>
        <p:blipFill>
          <a:blip r:embed="rId3"/>
          <a:stretch/>
        </p:blipFill>
        <p:spPr>
          <a:xfrm>
            <a:off x="8081640" y="1052280"/>
            <a:ext cx="3541680" cy="472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101"/>
          <p:cNvSpPr/>
          <p:nvPr/>
        </p:nvSpPr>
        <p:spPr>
          <a:xfrm>
            <a:off x="147240" y="146520"/>
            <a:ext cx="6095520" cy="57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Arial Narrow"/>
                <a:ea typeface="Arial Narrow"/>
              </a:rPr>
              <a:t>28.04.2025-30.04.2025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Shape 102"/>
          <p:cNvSpPr/>
          <p:nvPr/>
        </p:nvSpPr>
        <p:spPr>
          <a:xfrm>
            <a:off x="7737840" y="38160"/>
            <a:ext cx="438480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Arial Narrow"/>
                <a:ea typeface="Arial Narrow"/>
              </a:rPr>
              <a:t>Мир без опасностей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Shape 103"/>
          <p:cNvSpPr/>
          <p:nvPr/>
        </p:nvSpPr>
        <p:spPr>
          <a:xfrm>
            <a:off x="199800" y="6086160"/>
            <a:ext cx="110671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Arial Narrow"/>
                <a:ea typeface="Arial Narrow"/>
              </a:rPr>
              <a:t>Воспитанники закрепили знания по противопожарной безопасности. Также были проведены мероприятия на формирование у детей представлений о правилах безопасности на дорогах.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Picture 105" descr=""/>
          <p:cNvPicPr/>
          <p:nvPr/>
        </p:nvPicPr>
        <p:blipFill>
          <a:blip r:embed="rId1"/>
          <a:stretch/>
        </p:blipFill>
        <p:spPr>
          <a:xfrm>
            <a:off x="5458320" y="959040"/>
            <a:ext cx="6601320" cy="495108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107" descr=""/>
          <p:cNvPicPr/>
          <p:nvPr/>
        </p:nvPicPr>
        <p:blipFill>
          <a:blip r:embed="rId2"/>
          <a:stretch/>
        </p:blipFill>
        <p:spPr>
          <a:xfrm>
            <a:off x="147240" y="731160"/>
            <a:ext cx="4481640" cy="517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109"/>
          <p:cNvSpPr/>
          <p:nvPr/>
        </p:nvSpPr>
        <p:spPr>
          <a:xfrm>
            <a:off x="199800" y="185760"/>
            <a:ext cx="11813400" cy="72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15000"/>
              </a:lnSpc>
              <a:tabLst>
                <a:tab algn="l" pos="0"/>
              </a:tabLst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Arial Narrow"/>
                <a:ea typeface="Arial Narrow"/>
              </a:rPr>
              <a:t>05.05.2025-08.05.2025</a:t>
            </a:r>
            <a:r>
              <a:rPr b="1" lang="ru-RU" sz="3200" spc="-1" strike="noStrike">
                <a:solidFill>
                  <a:srgbClr val="000000"/>
                </a:solidFill>
                <a:latin typeface="Arial Narrow"/>
                <a:ea typeface="Arial Narrow"/>
              </a:rPr>
              <a:t>                                                      </a:t>
            </a:r>
            <a:r>
              <a:rPr b="1" lang="ru-RU" sz="3600" spc="-1" strike="noStrike">
                <a:solidFill>
                  <a:srgbClr val="000000"/>
                </a:solidFill>
                <a:latin typeface="Arial Narrow"/>
                <a:ea typeface="Arial Narrow"/>
              </a:rPr>
              <a:t>Моя Россия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Shape 110"/>
          <p:cNvSpPr/>
          <p:nvPr/>
        </p:nvSpPr>
        <p:spPr>
          <a:xfrm>
            <a:off x="199800" y="6086160"/>
            <a:ext cx="110671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Arial Narrow"/>
                <a:ea typeface="Arial Narrow"/>
              </a:rPr>
              <a:t>Ребята совместно с педагогами подготовили музыкальные номера, читали стихотворения о героях, пели песни. Принимали участие в акциях: “Окна Победы”, “ Бессмертный полк”.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Picture 112" descr=""/>
          <p:cNvPicPr/>
          <p:nvPr/>
        </p:nvPicPr>
        <p:blipFill>
          <a:blip r:embed="rId1"/>
          <a:stretch/>
        </p:blipFill>
        <p:spPr>
          <a:xfrm>
            <a:off x="9422280" y="1010160"/>
            <a:ext cx="2453760" cy="4923360"/>
          </a:xfrm>
          <a:prstGeom prst="rect">
            <a:avLst/>
          </a:prstGeom>
          <a:ln w="0">
            <a:noFill/>
          </a:ln>
        </p:spPr>
      </p:pic>
      <p:pic>
        <p:nvPicPr>
          <p:cNvPr id="89" name="Picture 114" descr=""/>
          <p:cNvPicPr/>
          <p:nvPr/>
        </p:nvPicPr>
        <p:blipFill>
          <a:blip r:embed="rId2"/>
          <a:srcRect l="0" t="12500" r="0" b="12492"/>
          <a:stretch/>
        </p:blipFill>
        <p:spPr>
          <a:xfrm>
            <a:off x="272520" y="857880"/>
            <a:ext cx="4848480" cy="2727000"/>
          </a:xfrm>
          <a:prstGeom prst="rect">
            <a:avLst/>
          </a:prstGeom>
          <a:ln w="0">
            <a:noFill/>
          </a:ln>
        </p:spPr>
      </p:pic>
      <p:pic>
        <p:nvPicPr>
          <p:cNvPr id="90" name="Picture 116" descr=""/>
          <p:cNvPicPr/>
          <p:nvPr/>
        </p:nvPicPr>
        <p:blipFill>
          <a:blip r:embed="rId3"/>
          <a:stretch/>
        </p:blipFill>
        <p:spPr>
          <a:xfrm>
            <a:off x="272520" y="3585240"/>
            <a:ext cx="4848480" cy="249732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118" descr=""/>
          <p:cNvPicPr/>
          <p:nvPr/>
        </p:nvPicPr>
        <p:blipFill>
          <a:blip r:embed="rId4"/>
          <a:stretch/>
        </p:blipFill>
        <p:spPr>
          <a:xfrm>
            <a:off x="5319360" y="1010160"/>
            <a:ext cx="3904200" cy="249732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120" descr=""/>
          <p:cNvPicPr/>
          <p:nvPr/>
        </p:nvPicPr>
        <p:blipFill>
          <a:blip r:embed="rId5"/>
          <a:stretch/>
        </p:blipFill>
        <p:spPr>
          <a:xfrm>
            <a:off x="5273640" y="3585240"/>
            <a:ext cx="3904200" cy="2348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122"/>
          <p:cNvSpPr/>
          <p:nvPr/>
        </p:nvSpPr>
        <p:spPr>
          <a:xfrm>
            <a:off x="8159040" y="160920"/>
            <a:ext cx="5163120" cy="72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15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Arial Narrow"/>
                <a:ea typeface="Arial Narrow"/>
              </a:rPr>
              <a:t>Экспериментариум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Shape 123"/>
          <p:cNvSpPr/>
          <p:nvPr/>
        </p:nvSpPr>
        <p:spPr>
          <a:xfrm>
            <a:off x="178560" y="204480"/>
            <a:ext cx="6095520" cy="57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Arial Narrow"/>
                <a:ea typeface="Arial Narrow"/>
              </a:rPr>
              <a:t>12.05.2025-18.05.2025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Shape 124"/>
          <p:cNvSpPr/>
          <p:nvPr/>
        </p:nvSpPr>
        <p:spPr>
          <a:xfrm>
            <a:off x="178560" y="6086160"/>
            <a:ext cx="110671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chemeClr val="dk1"/>
                </a:solidFill>
                <a:latin typeface="Arial Narrow"/>
                <a:ea typeface="Arial Narrow"/>
              </a:rPr>
              <a:t>Большую радость, удивление и даже восторг дети испытали при проведении опытов.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Picture 126" descr=""/>
          <p:cNvPicPr/>
          <p:nvPr/>
        </p:nvPicPr>
        <p:blipFill>
          <a:blip r:embed="rId1"/>
          <a:stretch/>
        </p:blipFill>
        <p:spPr>
          <a:xfrm>
            <a:off x="178560" y="1422000"/>
            <a:ext cx="6325560" cy="4201200"/>
          </a:xfrm>
          <a:prstGeom prst="rect">
            <a:avLst/>
          </a:prstGeom>
          <a:ln w="0">
            <a:noFill/>
          </a:ln>
        </p:spPr>
      </p:pic>
      <p:pic>
        <p:nvPicPr>
          <p:cNvPr id="97" name="Picture 128" descr=""/>
          <p:cNvPicPr/>
          <p:nvPr/>
        </p:nvPicPr>
        <p:blipFill>
          <a:blip r:embed="rId2"/>
          <a:stretch/>
        </p:blipFill>
        <p:spPr>
          <a:xfrm>
            <a:off x="6682320" y="1422000"/>
            <a:ext cx="5408280" cy="4201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130"/>
          <p:cNvSpPr/>
          <p:nvPr/>
        </p:nvSpPr>
        <p:spPr>
          <a:xfrm>
            <a:off x="8159040" y="160920"/>
            <a:ext cx="5163120" cy="72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15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Arial Narrow"/>
                <a:ea typeface="Arial Narrow"/>
              </a:rPr>
              <a:t>Книга – лучший друг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Shape 131"/>
          <p:cNvSpPr/>
          <p:nvPr/>
        </p:nvSpPr>
        <p:spPr>
          <a:xfrm>
            <a:off x="178560" y="204480"/>
            <a:ext cx="6095520" cy="57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Arial Narrow"/>
                <a:ea typeface="Arial Narrow"/>
              </a:rPr>
              <a:t>19.05.2025-25.05.2025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Shape 132"/>
          <p:cNvSpPr/>
          <p:nvPr/>
        </p:nvSpPr>
        <p:spPr>
          <a:xfrm>
            <a:off x="178560" y="5589360"/>
            <a:ext cx="110671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Arial Narrow"/>
                <a:ea typeface="Arial Narrow"/>
              </a:rPr>
              <a:t>Воспитанники развивают интерес к чтению через традиции семейного чтения.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Picture 2" descr=""/>
          <p:cNvPicPr/>
          <p:nvPr/>
        </p:nvPicPr>
        <p:blipFill>
          <a:blip r:embed="rId1"/>
          <a:stretch/>
        </p:blipFill>
        <p:spPr>
          <a:xfrm>
            <a:off x="33840" y="1124640"/>
            <a:ext cx="4795200" cy="359640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3" descr=""/>
          <p:cNvPicPr/>
          <p:nvPr/>
        </p:nvPicPr>
        <p:blipFill>
          <a:blip r:embed="rId2"/>
          <a:srcRect l="0" t="0" r="50000" b="0"/>
          <a:stretch/>
        </p:blipFill>
        <p:spPr>
          <a:xfrm>
            <a:off x="4994280" y="1124640"/>
            <a:ext cx="2415240" cy="362304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4" descr=""/>
          <p:cNvPicPr/>
          <p:nvPr/>
        </p:nvPicPr>
        <p:blipFill>
          <a:blip r:embed="rId3"/>
          <a:stretch/>
        </p:blipFill>
        <p:spPr>
          <a:xfrm>
            <a:off x="7500960" y="1163880"/>
            <a:ext cx="4690800" cy="3517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34"/>
          <p:cNvSpPr/>
          <p:nvPr/>
        </p:nvSpPr>
        <p:spPr>
          <a:xfrm>
            <a:off x="4906440" y="160920"/>
            <a:ext cx="8416080" cy="72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15000"/>
              </a:lnSpc>
              <a:tabLst>
                <a:tab algn="l" pos="0"/>
              </a:tabLst>
            </a:pPr>
            <a:r>
              <a:rPr b="1" lang="ru-RU" sz="3600" spc="-1" strike="noStrike">
                <a:solidFill>
                  <a:srgbClr val="000000"/>
                </a:solidFill>
                <a:latin typeface="Arial Narrow"/>
                <a:ea typeface="Arial Narrow"/>
              </a:rPr>
              <a:t>Театр детей (выпускные, концерты)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Shape 135"/>
          <p:cNvSpPr/>
          <p:nvPr/>
        </p:nvSpPr>
        <p:spPr>
          <a:xfrm>
            <a:off x="178560" y="204480"/>
            <a:ext cx="6095520" cy="57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3200" spc="-1" strike="noStrike" u="sng">
                <a:solidFill>
                  <a:srgbClr val="000000"/>
                </a:solidFill>
                <a:uFillTx/>
                <a:latin typeface="Arial Narrow"/>
                <a:ea typeface="Arial Narrow"/>
              </a:rPr>
              <a:t>26.05.2025-01.06.2025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Shape 136"/>
          <p:cNvSpPr/>
          <p:nvPr/>
        </p:nvSpPr>
        <p:spPr>
          <a:xfrm>
            <a:off x="178560" y="6086160"/>
            <a:ext cx="110671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000000"/>
                </a:solidFill>
                <a:latin typeface="Arial Narrow"/>
                <a:ea typeface="Arial Narrow"/>
              </a:rPr>
              <a:t>Незабываемые выпускные, наполненные теплом и яркими красками и сюрприз для детей, настоящий театр в стенах сада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4500000" y="963360"/>
            <a:ext cx="2414880" cy="4616640"/>
          </a:xfrm>
          <a:prstGeom prst="rect">
            <a:avLst/>
          </a:prstGeom>
          <a:ln w="0">
            <a:noFill/>
          </a:ln>
        </p:spPr>
      </p:pic>
      <p:pic>
        <p:nvPicPr>
          <p:cNvPr id="108" name="" descr=""/>
          <p:cNvPicPr/>
          <p:nvPr/>
        </p:nvPicPr>
        <p:blipFill>
          <a:blip r:embed="rId2"/>
          <a:stretch/>
        </p:blipFill>
        <p:spPr>
          <a:xfrm>
            <a:off x="132120" y="900000"/>
            <a:ext cx="4187880" cy="2265840"/>
          </a:xfrm>
          <a:prstGeom prst="rect">
            <a:avLst/>
          </a:prstGeom>
          <a:ln w="0">
            <a:noFill/>
          </a:ln>
        </p:spPr>
      </p:pic>
      <p:pic>
        <p:nvPicPr>
          <p:cNvPr id="109" name="" descr=""/>
          <p:cNvPicPr/>
          <p:nvPr/>
        </p:nvPicPr>
        <p:blipFill>
          <a:blip r:embed="rId3"/>
          <a:stretch/>
        </p:blipFill>
        <p:spPr>
          <a:xfrm>
            <a:off x="153360" y="3240000"/>
            <a:ext cx="4166640" cy="2357280"/>
          </a:xfrm>
          <a:prstGeom prst="rect">
            <a:avLst/>
          </a:prstGeom>
          <a:ln w="0">
            <a:noFill/>
          </a:ln>
        </p:spPr>
      </p:pic>
      <p:pic>
        <p:nvPicPr>
          <p:cNvPr id="110" name="" descr=""/>
          <p:cNvPicPr/>
          <p:nvPr/>
        </p:nvPicPr>
        <p:blipFill>
          <a:blip r:embed="rId4"/>
          <a:stretch/>
        </p:blipFill>
        <p:spPr>
          <a:xfrm>
            <a:off x="7102440" y="1079640"/>
            <a:ext cx="2257560" cy="4500360"/>
          </a:xfrm>
          <a:prstGeom prst="rect">
            <a:avLst/>
          </a:prstGeom>
          <a:ln w="0">
            <a:noFill/>
          </a:ln>
        </p:spPr>
      </p:pic>
      <p:pic>
        <p:nvPicPr>
          <p:cNvPr id="111" name="" descr=""/>
          <p:cNvPicPr/>
          <p:nvPr/>
        </p:nvPicPr>
        <p:blipFill>
          <a:blip r:embed="rId5"/>
          <a:stretch/>
        </p:blipFill>
        <p:spPr>
          <a:xfrm>
            <a:off x="9614160" y="1001880"/>
            <a:ext cx="2445840" cy="4578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5400">
          <a:prstDash val="solid"/>
        </a:ln>
        <a:ln w="381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5400">
          <a:prstDash val="solid"/>
        </a:ln>
        <a:ln w="381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5400">
          <a:prstDash val="solid"/>
        </a:ln>
        <a:ln w="381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5400">
          <a:prstDash val="solid"/>
        </a:ln>
        <a:ln w="381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5400">
          <a:prstDash val="solid"/>
        </a:ln>
        <a:ln w="381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5400">
          <a:prstDash val="solid"/>
        </a:ln>
        <a:ln w="381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5400">
          <a:prstDash val="solid"/>
        </a:ln>
        <a:ln w="381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5400">
          <a:prstDash val="solid"/>
        </a:ln>
        <a:ln w="381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5400">
          <a:prstDash val="solid"/>
        </a:ln>
        <a:ln w="381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5400">
          <a:prstDash val="solid"/>
        </a:ln>
        <a:ln w="381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tileRect l="0" t="0" r="0" b="0"/>
        </a:gradFill>
      </a:fillStyleLst>
      <a:lnStyleLst>
        <a:ln w="9525">
          <a:prstDash val="solid"/>
        </a:ln>
        <a:ln w="25400">
          <a:prstDash val="solid"/>
        </a:ln>
        <a:ln w="38100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8790</TotalTime>
  <Application>LibreOffice/24.2.1.2$Windows_X86_64 LibreOffice_project/db4def46b0453cc22e2d0305797cf981b68ef5ac</Application>
  <AppVersion>15.0000</AppVersion>
  <Words>167</Words>
  <Paragraphs>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2025-04-09T18:05:13Z</dcterms:created>
  <dc:creator>user</dc:creator>
  <dc:description/>
  <dc:language>ru-RU</dc:language>
  <cp:lastModifiedBy/>
  <dcterms:modified xsi:type="dcterms:W3CDTF">2025-05-28T12:56:08Z</dcterms:modified>
  <cp:revision>2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Произвольный</vt:lpwstr>
  </property>
  <property fmtid="{D5CDD505-2E9C-101B-9397-08002B2CF9AE}" pid="3" name="Slides">
    <vt:i4>11</vt:i4>
  </property>
</Properties>
</file>